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723" r:id="rId5"/>
  </p:sldMasterIdLst>
  <p:notesMasterIdLst>
    <p:notesMasterId r:id="rId25"/>
  </p:notesMasterIdLst>
  <p:handoutMasterIdLst>
    <p:handoutMasterId r:id="rId26"/>
  </p:handoutMasterIdLst>
  <p:sldIdLst>
    <p:sldId id="256" r:id="rId6"/>
    <p:sldId id="296" r:id="rId7"/>
    <p:sldId id="316" r:id="rId8"/>
    <p:sldId id="284" r:id="rId9"/>
    <p:sldId id="313" r:id="rId10"/>
    <p:sldId id="326" r:id="rId11"/>
    <p:sldId id="320" r:id="rId12"/>
    <p:sldId id="321" r:id="rId13"/>
    <p:sldId id="322" r:id="rId14"/>
    <p:sldId id="293" r:id="rId15"/>
    <p:sldId id="323" r:id="rId16"/>
    <p:sldId id="317" r:id="rId17"/>
    <p:sldId id="318" r:id="rId18"/>
    <p:sldId id="324" r:id="rId19"/>
    <p:sldId id="325" r:id="rId20"/>
    <p:sldId id="319" r:id="rId21"/>
    <p:sldId id="278" r:id="rId22"/>
    <p:sldId id="315" r:id="rId23"/>
    <p:sldId id="266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rinne Jaana" userId="a63f1107-190e-4e91-a471-ec787a782877" providerId="ADAL" clId="{945C5A9D-1409-48DE-B974-658CE1AC5C7E}"/>
    <pc:docChg chg="delSld modSld sldOrd">
      <pc:chgData name="Elorinne Jaana" userId="a63f1107-190e-4e91-a471-ec787a782877" providerId="ADAL" clId="{945C5A9D-1409-48DE-B974-658CE1AC5C7E}" dt="2023-12-01T07:42:59.065" v="5" actId="47"/>
      <pc:docMkLst>
        <pc:docMk/>
      </pc:docMkLst>
      <pc:sldChg chg="ord">
        <pc:chgData name="Elorinne Jaana" userId="a63f1107-190e-4e91-a471-ec787a782877" providerId="ADAL" clId="{945C5A9D-1409-48DE-B974-658CE1AC5C7E}" dt="2023-11-29T10:24:33.446" v="1"/>
        <pc:sldMkLst>
          <pc:docMk/>
          <pc:sldMk cId="4070017656" sldId="325"/>
        </pc:sldMkLst>
      </pc:sldChg>
      <pc:sldChg chg="del">
        <pc:chgData name="Elorinne Jaana" userId="a63f1107-190e-4e91-a471-ec787a782877" providerId="ADAL" clId="{945C5A9D-1409-48DE-B974-658CE1AC5C7E}" dt="2023-12-01T07:42:59.065" v="5" actId="47"/>
        <pc:sldMkLst>
          <pc:docMk/>
          <pc:sldMk cId="1323544909" sldId="327"/>
        </pc:sldMkLst>
      </pc:sldChg>
      <pc:sldChg chg="del">
        <pc:chgData name="Elorinne Jaana" userId="a63f1107-190e-4e91-a471-ec787a782877" providerId="ADAL" clId="{945C5A9D-1409-48DE-B974-658CE1AC5C7E}" dt="2023-12-01T07:42:57.978" v="4" actId="47"/>
        <pc:sldMkLst>
          <pc:docMk/>
          <pc:sldMk cId="371561817" sldId="328"/>
        </pc:sldMkLst>
      </pc:sldChg>
      <pc:sldChg chg="del">
        <pc:chgData name="Elorinne Jaana" userId="a63f1107-190e-4e91-a471-ec787a782877" providerId="ADAL" clId="{945C5A9D-1409-48DE-B974-658CE1AC5C7E}" dt="2023-12-01T07:42:56.805" v="3" actId="47"/>
        <pc:sldMkLst>
          <pc:docMk/>
          <pc:sldMk cId="1731418721" sldId="329"/>
        </pc:sldMkLst>
      </pc:sldChg>
      <pc:sldChg chg="del">
        <pc:chgData name="Elorinne Jaana" userId="a63f1107-190e-4e91-a471-ec787a782877" providerId="ADAL" clId="{945C5A9D-1409-48DE-B974-658CE1AC5C7E}" dt="2023-12-01T07:42:55.469" v="2" actId="47"/>
        <pc:sldMkLst>
          <pc:docMk/>
          <pc:sldMk cId="3186294115" sldId="3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8F81A-4126-4D2F-A9B5-7400DD10BE68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0_3" csCatId="mainScheme" phldr="1"/>
      <dgm:spPr/>
    </dgm:pt>
    <dgm:pt modelId="{FB857CCB-1F60-498A-909E-A9A86910BB1D}">
      <dgm:prSet phldrT="[Teksti]"/>
      <dgm:spPr/>
      <dgm:t>
        <a:bodyPr/>
        <a:lstStyle/>
        <a:p>
          <a:r>
            <a:rPr lang="fi-FI"/>
            <a:t>Hakuaika </a:t>
          </a:r>
          <a:br>
            <a:rPr lang="fi-FI"/>
          </a:br>
          <a:r>
            <a:rPr lang="fi-FI">
              <a:latin typeface="Posterama"/>
            </a:rPr>
            <a:t>20.2.–19.3.2024</a:t>
          </a:r>
          <a:endParaRPr lang="fi-FI"/>
        </a:p>
      </dgm:t>
    </dgm:pt>
    <dgm:pt modelId="{A607F70A-F90F-4875-8DF2-F723BA8583DA}" type="parTrans" cxnId="{DB75190A-A8D0-4B25-9566-FBCBC99E7B3D}">
      <dgm:prSet/>
      <dgm:spPr/>
      <dgm:t>
        <a:bodyPr/>
        <a:lstStyle/>
        <a:p>
          <a:endParaRPr lang="fi-FI"/>
        </a:p>
      </dgm:t>
    </dgm:pt>
    <dgm:pt modelId="{6F02EA0C-1F2B-41CF-B0A2-6949951C1259}" type="sibTrans" cxnId="{DB75190A-A8D0-4B25-9566-FBCBC99E7B3D}">
      <dgm:prSet/>
      <dgm:spPr/>
      <dgm:t>
        <a:bodyPr/>
        <a:lstStyle/>
        <a:p>
          <a:endParaRPr lang="fi-FI"/>
        </a:p>
      </dgm:t>
    </dgm:pt>
    <dgm:pt modelId="{E886F9FD-70AF-4178-847B-89A4710F1720}">
      <dgm:prSet phldrT="[Teksti]"/>
      <dgm:spPr/>
      <dgm:t>
        <a:bodyPr/>
        <a:lstStyle/>
        <a:p>
          <a:r>
            <a:rPr lang="fi-FI"/>
            <a:t>Pääsy- ja soveltuvuuskokeet huhti-toukokuussa</a:t>
          </a:r>
        </a:p>
      </dgm:t>
    </dgm:pt>
    <dgm:pt modelId="{202EED03-CDF6-4EBF-9F75-A27C7D31CB6C}" type="parTrans" cxnId="{84B6A9A3-855D-45CA-837C-365F8AF1AF13}">
      <dgm:prSet/>
      <dgm:spPr/>
      <dgm:t>
        <a:bodyPr/>
        <a:lstStyle/>
        <a:p>
          <a:endParaRPr lang="fi-FI"/>
        </a:p>
      </dgm:t>
    </dgm:pt>
    <dgm:pt modelId="{CC59D46E-6862-48F4-BE10-9FE0232292D2}" type="sibTrans" cxnId="{84B6A9A3-855D-45CA-837C-365F8AF1AF13}">
      <dgm:prSet/>
      <dgm:spPr/>
      <dgm:t>
        <a:bodyPr/>
        <a:lstStyle/>
        <a:p>
          <a:endParaRPr lang="fi-FI"/>
        </a:p>
      </dgm:t>
    </dgm:pt>
    <dgm:pt modelId="{249102CE-C565-4C18-A3BA-CBE9E7DD30C5}">
      <dgm:prSet phldrT="[Teksti]"/>
      <dgm:spPr/>
      <dgm:t>
        <a:bodyPr/>
        <a:lstStyle/>
        <a:p>
          <a:r>
            <a:rPr lang="fi-FI"/>
            <a:t>Tulokset aikaisintaan </a:t>
          </a:r>
          <a:r>
            <a:rPr lang="fi-FI">
              <a:latin typeface="Posterama"/>
            </a:rPr>
            <a:t>13.6.2024</a:t>
          </a:r>
          <a:endParaRPr lang="fi-FI"/>
        </a:p>
      </dgm:t>
    </dgm:pt>
    <dgm:pt modelId="{874D1330-DE25-477A-BB94-44002AA977F8}" type="parTrans" cxnId="{A6A19D81-0C8A-4D68-B417-3BDFCE9F591F}">
      <dgm:prSet/>
      <dgm:spPr/>
      <dgm:t>
        <a:bodyPr/>
        <a:lstStyle/>
        <a:p>
          <a:endParaRPr lang="fi-FI"/>
        </a:p>
      </dgm:t>
    </dgm:pt>
    <dgm:pt modelId="{BBB9AD83-66E4-4CCE-8D86-39807AE928C8}" type="sibTrans" cxnId="{A6A19D81-0C8A-4D68-B417-3BDFCE9F591F}">
      <dgm:prSet/>
      <dgm:spPr/>
      <dgm:t>
        <a:bodyPr/>
        <a:lstStyle/>
        <a:p>
          <a:endParaRPr lang="fi-FI"/>
        </a:p>
      </dgm:t>
    </dgm:pt>
    <dgm:pt modelId="{4146953D-6118-4244-A792-534574E3C5AD}">
      <dgm:prSet phldrT="[Teksti]"/>
      <dgm:spPr/>
      <dgm:t>
        <a:bodyPr/>
        <a:lstStyle/>
        <a:p>
          <a:r>
            <a:rPr lang="fi-FI"/>
            <a:t>Päättötodistus </a:t>
          </a:r>
          <a:r>
            <a:rPr lang="fi-FI">
              <a:latin typeface="Posterama"/>
            </a:rPr>
            <a:t>1.6.2024</a:t>
          </a:r>
          <a:endParaRPr lang="fi-FI"/>
        </a:p>
      </dgm:t>
    </dgm:pt>
    <dgm:pt modelId="{52F84A4B-D2FF-416A-A20A-5EF45C0E5126}" type="parTrans" cxnId="{BEA0A61B-A47A-453D-8259-562DD5084EC6}">
      <dgm:prSet/>
      <dgm:spPr/>
      <dgm:t>
        <a:bodyPr/>
        <a:lstStyle/>
        <a:p>
          <a:endParaRPr lang="fi-FI"/>
        </a:p>
      </dgm:t>
    </dgm:pt>
    <dgm:pt modelId="{41C7FA87-77E8-4058-9FAE-4535160F9804}" type="sibTrans" cxnId="{BEA0A61B-A47A-453D-8259-562DD5084EC6}">
      <dgm:prSet/>
      <dgm:spPr/>
      <dgm:t>
        <a:bodyPr/>
        <a:lstStyle/>
        <a:p>
          <a:endParaRPr lang="fi-FI"/>
        </a:p>
      </dgm:t>
    </dgm:pt>
    <dgm:pt modelId="{D7998FD7-BE57-4614-A596-2C541C97C7EC}">
      <dgm:prSet phldrT="[Teksti]"/>
      <dgm:spPr/>
      <dgm:t>
        <a:bodyPr/>
        <a:lstStyle/>
        <a:p>
          <a:pPr rtl="0"/>
          <a:r>
            <a:rPr lang="fi-FI"/>
            <a:t>Opiskelupaikka vastaanotettava</a:t>
          </a:r>
          <a:r>
            <a:rPr lang="fi-FI">
              <a:latin typeface="Bookman Old Style" panose="020F0302020204030204"/>
            </a:rPr>
            <a:t> viimeistään</a:t>
          </a:r>
          <a:r>
            <a:rPr lang="fi-FI"/>
            <a:t> </a:t>
          </a:r>
          <a:r>
            <a:rPr lang="fi-FI">
              <a:latin typeface="Posterama"/>
            </a:rPr>
            <a:t>27.6.2024</a:t>
          </a:r>
          <a:endParaRPr lang="fi-FI"/>
        </a:p>
      </dgm:t>
    </dgm:pt>
    <dgm:pt modelId="{80340892-F47D-4058-8A83-C598495D10C6}" type="parTrans" cxnId="{EE2745DE-AAE4-4813-9F52-369E90628F3B}">
      <dgm:prSet/>
      <dgm:spPr/>
      <dgm:t>
        <a:bodyPr/>
        <a:lstStyle/>
        <a:p>
          <a:endParaRPr lang="fi-FI"/>
        </a:p>
      </dgm:t>
    </dgm:pt>
    <dgm:pt modelId="{6E9CE4CC-A633-4614-849C-00C65523EA0E}" type="sibTrans" cxnId="{EE2745DE-AAE4-4813-9F52-369E90628F3B}">
      <dgm:prSet/>
      <dgm:spPr/>
      <dgm:t>
        <a:bodyPr/>
        <a:lstStyle/>
        <a:p>
          <a:endParaRPr lang="fi-FI"/>
        </a:p>
      </dgm:t>
    </dgm:pt>
    <dgm:pt modelId="{87A55B49-044E-44D7-AB7B-8CB9ACEDD592}" type="pres">
      <dgm:prSet presAssocID="{4308F81A-4126-4D2F-A9B5-7400DD10BE68}" presName="rootnode" presStyleCnt="0">
        <dgm:presLayoutVars>
          <dgm:chMax/>
          <dgm:chPref/>
          <dgm:dir/>
          <dgm:animLvl val="lvl"/>
        </dgm:presLayoutVars>
      </dgm:prSet>
      <dgm:spPr/>
    </dgm:pt>
    <dgm:pt modelId="{8D7E69B4-2933-44FB-8FAA-08D8FAFB3295}" type="pres">
      <dgm:prSet presAssocID="{FB857CCB-1F60-498A-909E-A9A86910BB1D}" presName="composite" presStyleCnt="0"/>
      <dgm:spPr/>
    </dgm:pt>
    <dgm:pt modelId="{860BF676-2578-43B9-A0AC-30D1F2ECAB9D}" type="pres">
      <dgm:prSet presAssocID="{FB857CCB-1F60-498A-909E-A9A86910BB1D}" presName="bentUpArrow1" presStyleLbl="alignImgPlace1" presStyleIdx="0" presStyleCnt="4"/>
      <dgm:spPr/>
    </dgm:pt>
    <dgm:pt modelId="{7801B190-5350-4856-B380-B13F5E93642E}" type="pres">
      <dgm:prSet presAssocID="{FB857CCB-1F60-498A-909E-A9A86910BB1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FD2A6C97-146D-43C7-9655-C067013F49E2}" type="pres">
      <dgm:prSet presAssocID="{FB857CCB-1F60-498A-909E-A9A86910BB1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E636FB9-FA46-496C-B3E4-5D6C9FEBDC72}" type="pres">
      <dgm:prSet presAssocID="{6F02EA0C-1F2B-41CF-B0A2-6949951C1259}" presName="sibTrans" presStyleCnt="0"/>
      <dgm:spPr/>
    </dgm:pt>
    <dgm:pt modelId="{12499F0C-E7F7-49BA-83AB-7EDECAB8DA9A}" type="pres">
      <dgm:prSet presAssocID="{E886F9FD-70AF-4178-847B-89A4710F1720}" presName="composite" presStyleCnt="0"/>
      <dgm:spPr/>
    </dgm:pt>
    <dgm:pt modelId="{E2CE572B-96B6-48F0-BFDA-F000ADF1D097}" type="pres">
      <dgm:prSet presAssocID="{E886F9FD-70AF-4178-847B-89A4710F1720}" presName="bentUpArrow1" presStyleLbl="alignImgPlace1" presStyleIdx="1" presStyleCnt="4"/>
      <dgm:spPr/>
    </dgm:pt>
    <dgm:pt modelId="{484EF6CA-E54A-4478-AB6C-D660E8B526E0}" type="pres">
      <dgm:prSet presAssocID="{E886F9FD-70AF-4178-847B-89A4710F1720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277ED083-2C70-4696-A0E0-53FBB875243E}" type="pres">
      <dgm:prSet presAssocID="{E886F9FD-70AF-4178-847B-89A4710F172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5775462-DFE1-46FF-96B0-5494F0923AD8}" type="pres">
      <dgm:prSet presAssocID="{CC59D46E-6862-48F4-BE10-9FE0232292D2}" presName="sibTrans" presStyleCnt="0"/>
      <dgm:spPr/>
    </dgm:pt>
    <dgm:pt modelId="{1CA8E135-9D4F-4B97-BCD5-C3CA9057C849}" type="pres">
      <dgm:prSet presAssocID="{4146953D-6118-4244-A792-534574E3C5AD}" presName="composite" presStyleCnt="0"/>
      <dgm:spPr/>
    </dgm:pt>
    <dgm:pt modelId="{75EA12E7-5C3B-43B5-A963-5CC4E52D9AEB}" type="pres">
      <dgm:prSet presAssocID="{4146953D-6118-4244-A792-534574E3C5AD}" presName="bentUpArrow1" presStyleLbl="alignImgPlace1" presStyleIdx="2" presStyleCnt="4"/>
      <dgm:spPr/>
    </dgm:pt>
    <dgm:pt modelId="{9050D9DE-8F5D-4808-B597-BFF08B7D394C}" type="pres">
      <dgm:prSet presAssocID="{4146953D-6118-4244-A792-534574E3C5AD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AB9469E9-7C62-4F2A-A359-8DDA80A8EFDC}" type="pres">
      <dgm:prSet presAssocID="{4146953D-6118-4244-A792-534574E3C5A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5ACD8C4-AE01-4271-9535-D32AD908EB2B}" type="pres">
      <dgm:prSet presAssocID="{41C7FA87-77E8-4058-9FAE-4535160F9804}" presName="sibTrans" presStyleCnt="0"/>
      <dgm:spPr/>
    </dgm:pt>
    <dgm:pt modelId="{AF836D13-0EBB-48CB-A1D9-BEB12C05C942}" type="pres">
      <dgm:prSet presAssocID="{249102CE-C565-4C18-A3BA-CBE9E7DD30C5}" presName="composite" presStyleCnt="0"/>
      <dgm:spPr/>
    </dgm:pt>
    <dgm:pt modelId="{82F7B92F-27D6-47FD-91B0-0322A03E62DB}" type="pres">
      <dgm:prSet presAssocID="{249102CE-C565-4C18-A3BA-CBE9E7DD30C5}" presName="bentUpArrow1" presStyleLbl="alignImgPlace1" presStyleIdx="3" presStyleCnt="4"/>
      <dgm:spPr/>
    </dgm:pt>
    <dgm:pt modelId="{DA9E2330-4E6B-4CDC-B5D9-0D42CE685E51}" type="pres">
      <dgm:prSet presAssocID="{249102CE-C565-4C18-A3BA-CBE9E7DD30C5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AC03F49A-1F60-470B-9CD9-9FDDBF274CBD}" type="pres">
      <dgm:prSet presAssocID="{249102CE-C565-4C18-A3BA-CBE9E7DD30C5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D21D056-CF11-4EF6-BF79-A25B9BE4B2A8}" type="pres">
      <dgm:prSet presAssocID="{BBB9AD83-66E4-4CCE-8D86-39807AE928C8}" presName="sibTrans" presStyleCnt="0"/>
      <dgm:spPr/>
    </dgm:pt>
    <dgm:pt modelId="{473CA2BE-CAB8-4A00-9303-1133736C2060}" type="pres">
      <dgm:prSet presAssocID="{D7998FD7-BE57-4614-A596-2C541C97C7EC}" presName="composite" presStyleCnt="0"/>
      <dgm:spPr/>
    </dgm:pt>
    <dgm:pt modelId="{AECF1891-289B-4973-BA07-9E848EB137A2}" type="pres">
      <dgm:prSet presAssocID="{D7998FD7-BE57-4614-A596-2C541C97C7EC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DB75190A-A8D0-4B25-9566-FBCBC99E7B3D}" srcId="{4308F81A-4126-4D2F-A9B5-7400DD10BE68}" destId="{FB857CCB-1F60-498A-909E-A9A86910BB1D}" srcOrd="0" destOrd="0" parTransId="{A607F70A-F90F-4875-8DF2-F723BA8583DA}" sibTransId="{6F02EA0C-1F2B-41CF-B0A2-6949951C1259}"/>
    <dgm:cxn modelId="{BEA0A61B-A47A-453D-8259-562DD5084EC6}" srcId="{4308F81A-4126-4D2F-A9B5-7400DD10BE68}" destId="{4146953D-6118-4244-A792-534574E3C5AD}" srcOrd="2" destOrd="0" parTransId="{52F84A4B-D2FF-416A-A20A-5EF45C0E5126}" sibTransId="{41C7FA87-77E8-4058-9FAE-4535160F9804}"/>
    <dgm:cxn modelId="{3A0EBF22-D8C5-4B8D-AA62-1A8148E31069}" type="presOf" srcId="{D7998FD7-BE57-4614-A596-2C541C97C7EC}" destId="{AECF1891-289B-4973-BA07-9E848EB137A2}" srcOrd="0" destOrd="0" presId="urn:microsoft.com/office/officeart/2005/8/layout/StepDownProcess"/>
    <dgm:cxn modelId="{49050581-A65C-498C-9ED0-BD42E8C81CB6}" type="presOf" srcId="{E886F9FD-70AF-4178-847B-89A4710F1720}" destId="{484EF6CA-E54A-4478-AB6C-D660E8B526E0}" srcOrd="0" destOrd="0" presId="urn:microsoft.com/office/officeart/2005/8/layout/StepDownProcess"/>
    <dgm:cxn modelId="{A6A19D81-0C8A-4D68-B417-3BDFCE9F591F}" srcId="{4308F81A-4126-4D2F-A9B5-7400DD10BE68}" destId="{249102CE-C565-4C18-A3BA-CBE9E7DD30C5}" srcOrd="3" destOrd="0" parTransId="{874D1330-DE25-477A-BB94-44002AA977F8}" sibTransId="{BBB9AD83-66E4-4CCE-8D86-39807AE928C8}"/>
    <dgm:cxn modelId="{84B6A9A3-855D-45CA-837C-365F8AF1AF13}" srcId="{4308F81A-4126-4D2F-A9B5-7400DD10BE68}" destId="{E886F9FD-70AF-4178-847B-89A4710F1720}" srcOrd="1" destOrd="0" parTransId="{202EED03-CDF6-4EBF-9F75-A27C7D31CB6C}" sibTransId="{CC59D46E-6862-48F4-BE10-9FE0232292D2}"/>
    <dgm:cxn modelId="{2E3A6EB6-87FC-4AF6-B739-B3104075AF92}" type="presOf" srcId="{4308F81A-4126-4D2F-A9B5-7400DD10BE68}" destId="{87A55B49-044E-44D7-AB7B-8CB9ACEDD592}" srcOrd="0" destOrd="0" presId="urn:microsoft.com/office/officeart/2005/8/layout/StepDownProcess"/>
    <dgm:cxn modelId="{CA41D8BF-8452-48D4-8CF1-701761AD2EF5}" type="presOf" srcId="{4146953D-6118-4244-A792-534574E3C5AD}" destId="{9050D9DE-8F5D-4808-B597-BFF08B7D394C}" srcOrd="0" destOrd="0" presId="urn:microsoft.com/office/officeart/2005/8/layout/StepDownProcess"/>
    <dgm:cxn modelId="{25F1B0CB-DACC-42CB-8D25-093ACBD36AB9}" type="presOf" srcId="{249102CE-C565-4C18-A3BA-CBE9E7DD30C5}" destId="{DA9E2330-4E6B-4CDC-B5D9-0D42CE685E51}" srcOrd="0" destOrd="0" presId="urn:microsoft.com/office/officeart/2005/8/layout/StepDownProcess"/>
    <dgm:cxn modelId="{1DD8FCD5-BF5B-4383-889E-2F3FB6E1E554}" type="presOf" srcId="{FB857CCB-1F60-498A-909E-A9A86910BB1D}" destId="{7801B190-5350-4856-B380-B13F5E93642E}" srcOrd="0" destOrd="0" presId="urn:microsoft.com/office/officeart/2005/8/layout/StepDownProcess"/>
    <dgm:cxn modelId="{EE2745DE-AAE4-4813-9F52-369E90628F3B}" srcId="{4308F81A-4126-4D2F-A9B5-7400DD10BE68}" destId="{D7998FD7-BE57-4614-A596-2C541C97C7EC}" srcOrd="4" destOrd="0" parTransId="{80340892-F47D-4058-8A83-C598495D10C6}" sibTransId="{6E9CE4CC-A633-4614-849C-00C65523EA0E}"/>
    <dgm:cxn modelId="{CB0D68DA-EFB2-431E-902E-CADBD17AF3E3}" type="presParOf" srcId="{87A55B49-044E-44D7-AB7B-8CB9ACEDD592}" destId="{8D7E69B4-2933-44FB-8FAA-08D8FAFB3295}" srcOrd="0" destOrd="0" presId="urn:microsoft.com/office/officeart/2005/8/layout/StepDownProcess"/>
    <dgm:cxn modelId="{F9EBB47E-26A0-4B21-B9E0-518FEFEA26D2}" type="presParOf" srcId="{8D7E69B4-2933-44FB-8FAA-08D8FAFB3295}" destId="{860BF676-2578-43B9-A0AC-30D1F2ECAB9D}" srcOrd="0" destOrd="0" presId="urn:microsoft.com/office/officeart/2005/8/layout/StepDownProcess"/>
    <dgm:cxn modelId="{E3226C9A-8F43-419C-8C55-098805051D4E}" type="presParOf" srcId="{8D7E69B4-2933-44FB-8FAA-08D8FAFB3295}" destId="{7801B190-5350-4856-B380-B13F5E93642E}" srcOrd="1" destOrd="0" presId="urn:microsoft.com/office/officeart/2005/8/layout/StepDownProcess"/>
    <dgm:cxn modelId="{D85B7139-79CB-4F08-A2F5-707599517D80}" type="presParOf" srcId="{8D7E69B4-2933-44FB-8FAA-08D8FAFB3295}" destId="{FD2A6C97-146D-43C7-9655-C067013F49E2}" srcOrd="2" destOrd="0" presId="urn:microsoft.com/office/officeart/2005/8/layout/StepDownProcess"/>
    <dgm:cxn modelId="{2079DEFD-96A4-4D02-A762-1CB8897CCE18}" type="presParOf" srcId="{87A55B49-044E-44D7-AB7B-8CB9ACEDD592}" destId="{0E636FB9-FA46-496C-B3E4-5D6C9FEBDC72}" srcOrd="1" destOrd="0" presId="urn:microsoft.com/office/officeart/2005/8/layout/StepDownProcess"/>
    <dgm:cxn modelId="{2A583E68-5D6A-42BB-B6D3-72AFE802B8E1}" type="presParOf" srcId="{87A55B49-044E-44D7-AB7B-8CB9ACEDD592}" destId="{12499F0C-E7F7-49BA-83AB-7EDECAB8DA9A}" srcOrd="2" destOrd="0" presId="urn:microsoft.com/office/officeart/2005/8/layout/StepDownProcess"/>
    <dgm:cxn modelId="{1F76AB6A-D636-4E22-A4B5-E4067A351269}" type="presParOf" srcId="{12499F0C-E7F7-49BA-83AB-7EDECAB8DA9A}" destId="{E2CE572B-96B6-48F0-BFDA-F000ADF1D097}" srcOrd="0" destOrd="0" presId="urn:microsoft.com/office/officeart/2005/8/layout/StepDownProcess"/>
    <dgm:cxn modelId="{5E7525DB-FA7C-44B6-89FF-7BA18344AD2C}" type="presParOf" srcId="{12499F0C-E7F7-49BA-83AB-7EDECAB8DA9A}" destId="{484EF6CA-E54A-4478-AB6C-D660E8B526E0}" srcOrd="1" destOrd="0" presId="urn:microsoft.com/office/officeart/2005/8/layout/StepDownProcess"/>
    <dgm:cxn modelId="{0710A661-E6F4-4F7C-990A-A67FB1E9A99D}" type="presParOf" srcId="{12499F0C-E7F7-49BA-83AB-7EDECAB8DA9A}" destId="{277ED083-2C70-4696-A0E0-53FBB875243E}" srcOrd="2" destOrd="0" presId="urn:microsoft.com/office/officeart/2005/8/layout/StepDownProcess"/>
    <dgm:cxn modelId="{E4EE729E-D1D9-4583-8689-EBE84B33EEC3}" type="presParOf" srcId="{87A55B49-044E-44D7-AB7B-8CB9ACEDD592}" destId="{85775462-DFE1-46FF-96B0-5494F0923AD8}" srcOrd="3" destOrd="0" presId="urn:microsoft.com/office/officeart/2005/8/layout/StepDownProcess"/>
    <dgm:cxn modelId="{34639F9C-FCFE-4726-ACB6-902BC0484490}" type="presParOf" srcId="{87A55B49-044E-44D7-AB7B-8CB9ACEDD592}" destId="{1CA8E135-9D4F-4B97-BCD5-C3CA9057C849}" srcOrd="4" destOrd="0" presId="urn:microsoft.com/office/officeart/2005/8/layout/StepDownProcess"/>
    <dgm:cxn modelId="{C87B1705-5AAD-4961-8CEF-FA91D5492915}" type="presParOf" srcId="{1CA8E135-9D4F-4B97-BCD5-C3CA9057C849}" destId="{75EA12E7-5C3B-43B5-A963-5CC4E52D9AEB}" srcOrd="0" destOrd="0" presId="urn:microsoft.com/office/officeart/2005/8/layout/StepDownProcess"/>
    <dgm:cxn modelId="{0D05C0B2-C7EB-421B-8711-802AC9A27152}" type="presParOf" srcId="{1CA8E135-9D4F-4B97-BCD5-C3CA9057C849}" destId="{9050D9DE-8F5D-4808-B597-BFF08B7D394C}" srcOrd="1" destOrd="0" presId="urn:microsoft.com/office/officeart/2005/8/layout/StepDownProcess"/>
    <dgm:cxn modelId="{C2131912-B024-43EC-BCF1-F5C110462EF7}" type="presParOf" srcId="{1CA8E135-9D4F-4B97-BCD5-C3CA9057C849}" destId="{AB9469E9-7C62-4F2A-A359-8DDA80A8EFDC}" srcOrd="2" destOrd="0" presId="urn:microsoft.com/office/officeart/2005/8/layout/StepDownProcess"/>
    <dgm:cxn modelId="{3673BC1F-B3D6-43E9-A07A-EF95DEA1E9F1}" type="presParOf" srcId="{87A55B49-044E-44D7-AB7B-8CB9ACEDD592}" destId="{05ACD8C4-AE01-4271-9535-D32AD908EB2B}" srcOrd="5" destOrd="0" presId="urn:microsoft.com/office/officeart/2005/8/layout/StepDownProcess"/>
    <dgm:cxn modelId="{C93987C9-432C-4BA8-924A-9C9704169BD2}" type="presParOf" srcId="{87A55B49-044E-44D7-AB7B-8CB9ACEDD592}" destId="{AF836D13-0EBB-48CB-A1D9-BEB12C05C942}" srcOrd="6" destOrd="0" presId="urn:microsoft.com/office/officeart/2005/8/layout/StepDownProcess"/>
    <dgm:cxn modelId="{7A7DDAAA-4362-4335-A489-F4C60600B98E}" type="presParOf" srcId="{AF836D13-0EBB-48CB-A1D9-BEB12C05C942}" destId="{82F7B92F-27D6-47FD-91B0-0322A03E62DB}" srcOrd="0" destOrd="0" presId="urn:microsoft.com/office/officeart/2005/8/layout/StepDownProcess"/>
    <dgm:cxn modelId="{D9263199-3657-4646-ACC5-95A7A8254037}" type="presParOf" srcId="{AF836D13-0EBB-48CB-A1D9-BEB12C05C942}" destId="{DA9E2330-4E6B-4CDC-B5D9-0D42CE685E51}" srcOrd="1" destOrd="0" presId="urn:microsoft.com/office/officeart/2005/8/layout/StepDownProcess"/>
    <dgm:cxn modelId="{A401FE9F-B386-4DC8-9755-FC37E3582BD2}" type="presParOf" srcId="{AF836D13-0EBB-48CB-A1D9-BEB12C05C942}" destId="{AC03F49A-1F60-470B-9CD9-9FDDBF274CBD}" srcOrd="2" destOrd="0" presId="urn:microsoft.com/office/officeart/2005/8/layout/StepDownProcess"/>
    <dgm:cxn modelId="{40FC13C3-B3CF-41A3-A1D4-C5E21E4DAE23}" type="presParOf" srcId="{87A55B49-044E-44D7-AB7B-8CB9ACEDD592}" destId="{BD21D056-CF11-4EF6-BF79-A25B9BE4B2A8}" srcOrd="7" destOrd="0" presId="urn:microsoft.com/office/officeart/2005/8/layout/StepDownProcess"/>
    <dgm:cxn modelId="{AB91FA93-F2C0-4D21-B212-73EAF72E0975}" type="presParOf" srcId="{87A55B49-044E-44D7-AB7B-8CB9ACEDD592}" destId="{473CA2BE-CAB8-4A00-9303-1133736C2060}" srcOrd="8" destOrd="0" presId="urn:microsoft.com/office/officeart/2005/8/layout/StepDownProcess"/>
    <dgm:cxn modelId="{16A225C2-A902-4E02-8D17-29D39267220A}" type="presParOf" srcId="{473CA2BE-CAB8-4A00-9303-1133736C2060}" destId="{AECF1891-289B-4973-BA07-9E848EB137A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BF676-2578-43B9-A0AC-30D1F2ECAB9D}">
      <dsp:nvSpPr>
        <dsp:cNvPr id="0" name=""/>
        <dsp:cNvSpPr/>
      </dsp:nvSpPr>
      <dsp:spPr>
        <a:xfrm rot="5400000">
          <a:off x="483772" y="1017693"/>
          <a:ext cx="930481" cy="105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01B190-5350-4856-B380-B13F5E93642E}">
      <dsp:nvSpPr>
        <dsp:cNvPr id="0" name=""/>
        <dsp:cNvSpPr/>
      </dsp:nvSpPr>
      <dsp:spPr>
        <a:xfrm>
          <a:off x="237251" y="-13764"/>
          <a:ext cx="1566383" cy="109641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Hakuaika </a:t>
          </a:r>
          <a:br>
            <a:rPr lang="fi-FI" sz="1200" kern="1200"/>
          </a:br>
          <a:r>
            <a:rPr lang="fi-FI" sz="1200" kern="1200">
              <a:latin typeface="Posterama"/>
            </a:rPr>
            <a:t>20.2.–19.3.2024</a:t>
          </a:r>
          <a:endParaRPr lang="fi-FI" sz="1200" kern="1200"/>
        </a:p>
      </dsp:txBody>
      <dsp:txXfrm>
        <a:off x="290783" y="39768"/>
        <a:ext cx="1459319" cy="989353"/>
      </dsp:txXfrm>
    </dsp:sp>
    <dsp:sp modelId="{FD2A6C97-146D-43C7-9655-C067013F49E2}">
      <dsp:nvSpPr>
        <dsp:cNvPr id="0" name=""/>
        <dsp:cNvSpPr/>
      </dsp:nvSpPr>
      <dsp:spPr>
        <a:xfrm>
          <a:off x="1803635" y="90803"/>
          <a:ext cx="1139238" cy="8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E572B-96B6-48F0-BFDA-F000ADF1D097}">
      <dsp:nvSpPr>
        <dsp:cNvPr id="0" name=""/>
        <dsp:cNvSpPr/>
      </dsp:nvSpPr>
      <dsp:spPr>
        <a:xfrm rot="5400000">
          <a:off x="1782471" y="2249332"/>
          <a:ext cx="930481" cy="105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4EF6CA-E54A-4478-AB6C-D660E8B526E0}">
      <dsp:nvSpPr>
        <dsp:cNvPr id="0" name=""/>
        <dsp:cNvSpPr/>
      </dsp:nvSpPr>
      <dsp:spPr>
        <a:xfrm>
          <a:off x="1535950" y="1217874"/>
          <a:ext cx="1566383" cy="109641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Pääsy- ja soveltuvuuskokeet huhti-toukokuussa</a:t>
          </a:r>
        </a:p>
      </dsp:txBody>
      <dsp:txXfrm>
        <a:off x="1589482" y="1271406"/>
        <a:ext cx="1459319" cy="989353"/>
      </dsp:txXfrm>
    </dsp:sp>
    <dsp:sp modelId="{277ED083-2C70-4696-A0E0-53FBB875243E}">
      <dsp:nvSpPr>
        <dsp:cNvPr id="0" name=""/>
        <dsp:cNvSpPr/>
      </dsp:nvSpPr>
      <dsp:spPr>
        <a:xfrm>
          <a:off x="3102334" y="1322442"/>
          <a:ext cx="1139238" cy="8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A12E7-5C3B-43B5-A963-5CC4E52D9AEB}">
      <dsp:nvSpPr>
        <dsp:cNvPr id="0" name=""/>
        <dsp:cNvSpPr/>
      </dsp:nvSpPr>
      <dsp:spPr>
        <a:xfrm rot="5400000">
          <a:off x="3081170" y="3480971"/>
          <a:ext cx="930481" cy="105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50D9DE-8F5D-4808-B597-BFF08B7D394C}">
      <dsp:nvSpPr>
        <dsp:cNvPr id="0" name=""/>
        <dsp:cNvSpPr/>
      </dsp:nvSpPr>
      <dsp:spPr>
        <a:xfrm>
          <a:off x="2834649" y="2449513"/>
          <a:ext cx="1566383" cy="109641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Päättötodistus </a:t>
          </a:r>
          <a:r>
            <a:rPr lang="fi-FI" sz="1200" kern="1200">
              <a:latin typeface="Posterama"/>
            </a:rPr>
            <a:t>1.6.2024</a:t>
          </a:r>
          <a:endParaRPr lang="fi-FI" sz="1200" kern="1200"/>
        </a:p>
      </dsp:txBody>
      <dsp:txXfrm>
        <a:off x="2888181" y="2503045"/>
        <a:ext cx="1459319" cy="989353"/>
      </dsp:txXfrm>
    </dsp:sp>
    <dsp:sp modelId="{AB9469E9-7C62-4F2A-A359-8DDA80A8EFDC}">
      <dsp:nvSpPr>
        <dsp:cNvPr id="0" name=""/>
        <dsp:cNvSpPr/>
      </dsp:nvSpPr>
      <dsp:spPr>
        <a:xfrm>
          <a:off x="4401032" y="2554082"/>
          <a:ext cx="1139238" cy="8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7B92F-27D6-47FD-91B0-0322A03E62DB}">
      <dsp:nvSpPr>
        <dsp:cNvPr id="0" name=""/>
        <dsp:cNvSpPr/>
      </dsp:nvSpPr>
      <dsp:spPr>
        <a:xfrm rot="5400000">
          <a:off x="4379868" y="4712610"/>
          <a:ext cx="930481" cy="105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9E2330-4E6B-4CDC-B5D9-0D42CE685E51}">
      <dsp:nvSpPr>
        <dsp:cNvPr id="0" name=""/>
        <dsp:cNvSpPr/>
      </dsp:nvSpPr>
      <dsp:spPr>
        <a:xfrm>
          <a:off x="4133347" y="3681152"/>
          <a:ext cx="1566383" cy="109641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Tulokset aikaisintaan </a:t>
          </a:r>
          <a:r>
            <a:rPr lang="fi-FI" sz="1200" kern="1200">
              <a:latin typeface="Posterama"/>
            </a:rPr>
            <a:t>13.6.2024</a:t>
          </a:r>
          <a:endParaRPr lang="fi-FI" sz="1200" kern="1200"/>
        </a:p>
      </dsp:txBody>
      <dsp:txXfrm>
        <a:off x="4186879" y="3734684"/>
        <a:ext cx="1459319" cy="989353"/>
      </dsp:txXfrm>
    </dsp:sp>
    <dsp:sp modelId="{AC03F49A-1F60-470B-9CD9-9FDDBF274CBD}">
      <dsp:nvSpPr>
        <dsp:cNvPr id="0" name=""/>
        <dsp:cNvSpPr/>
      </dsp:nvSpPr>
      <dsp:spPr>
        <a:xfrm>
          <a:off x="5699731" y="3785721"/>
          <a:ext cx="1139238" cy="8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F1891-289B-4973-BA07-9E848EB137A2}">
      <dsp:nvSpPr>
        <dsp:cNvPr id="0" name=""/>
        <dsp:cNvSpPr/>
      </dsp:nvSpPr>
      <dsp:spPr>
        <a:xfrm>
          <a:off x="5432046" y="4912791"/>
          <a:ext cx="1566383" cy="109641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Opiskelupaikka vastaanotettava</a:t>
          </a:r>
          <a:r>
            <a:rPr lang="fi-FI" sz="1200" kern="1200">
              <a:latin typeface="Bookman Old Style" panose="020F0302020204030204"/>
            </a:rPr>
            <a:t> viimeistään</a:t>
          </a:r>
          <a:r>
            <a:rPr lang="fi-FI" sz="1200" kern="1200"/>
            <a:t> </a:t>
          </a:r>
          <a:r>
            <a:rPr lang="fi-FI" sz="1200" kern="1200">
              <a:latin typeface="Posterama"/>
            </a:rPr>
            <a:t>27.6.2024</a:t>
          </a:r>
          <a:endParaRPr lang="fi-FI" sz="1200" kern="1200"/>
        </a:p>
      </dsp:txBody>
      <dsp:txXfrm>
        <a:off x="5485578" y="4966323"/>
        <a:ext cx="1459319" cy="989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32FF3-00C3-45FE-8501-B8F9D165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3E6F-356D-4DFE-9AA3-675AB0448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10618-3E38-4CD7-8875-0133B3A8EF5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9CB11-025B-45E9-A55D-3FB3C383E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3088-6A83-46E0-9E61-CCAF7C228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3264-6C96-4D2A-B867-76FEADB5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7AE-61BF-43B4-B36F-68C449FF10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81A1-5F9C-4C15-B6E5-49FBACAD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photo here</a:t>
            </a:r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endParaRPr lang="en-US" sz="540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endParaRPr lang="en-US" sz="2200">
              <a:cs typeface="Segoe UI Semilight" panose="020B0402040204020203" pitchFamily="34" charset="0"/>
            </a:endParaRPr>
          </a:p>
        </p:txBody>
      </p:sp>
      <p:grpSp>
        <p:nvGrpSpPr>
          <p:cNvPr id="21" name="Cross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/>
          </a:p>
        </p:txBody>
      </p: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/>
          </a:p>
        </p:txBody>
      </p:sp>
      <p:sp>
        <p:nvSpPr>
          <p:cNvPr id="32" name="Date Placeholder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/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/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Top Left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60" name="Footer Placeholder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1" name="Slide Number Placeholder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endParaRPr lang="en-US" sz="540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endParaRPr lang="en-US" sz="220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64" name="Footer Placeholder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photo here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Cross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Cross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084EE-6021-5DE2-66A5-174C8673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59A8D8-F1F8-B3FE-891E-9EE4E5243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D5A2EE-D6D7-80C5-C890-D658F583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05B6F-DB23-670A-18A9-21B0827F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2A32FD-33C1-75D8-E45B-B0F3C9C6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77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7EBDF5-CD8C-6486-CAFF-2F1DAAA8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35879A-CD7D-E03E-AF89-F8775A243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4CDB89-DDB6-1E92-9610-4A97E3D4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776056-54E7-EC6F-0D2A-1F47F462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221D63-D5E5-BB36-AF6E-F00F476A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51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B8C918-E353-2530-6490-E97EF625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64C4C4-796D-34CF-A738-6872B9A43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974C46-4F91-2525-0B51-F2116843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ADED4F-E35E-5BD7-CBB5-CEE4C3D4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A2E5BA-EEA9-3DD7-9188-392471DC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25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6361C-25FE-AE32-7E74-C23159F6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947B8D-7324-16A2-8B9B-37F1EC250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592C16-57DD-9573-061D-9F7E5C2A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D9B264-CFD2-9DCE-84BE-680CFAD7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BC4D19-9A8B-EF27-8CEF-C4992BBD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66F82B-9FDA-B730-9E05-494FA41D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88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BBA0F1-DA9C-A7FE-A8B0-73143502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09CEA5-B5C5-4607-C018-617197139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A51BEA-7923-73CF-5B00-6D614A8DB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25E30C-F699-E020-7842-75BCF2313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225C1B-0391-6E29-5B69-A8DD70C67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8A7CD1D-E267-4E03-E68E-F7E40FA5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857839-8CEB-1325-3A2D-49DFB89C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075B262-66B0-7AEA-8539-9EE7EC4C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30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F6D05-6A1F-BBE5-2549-7A46951A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D62487-E53D-7F3F-D601-6A237B03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C1785B-4572-FEDA-F06E-2C3AB51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360102-B106-E08E-4F8B-747CD33D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48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op left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C06BA77-88DD-77DE-65BA-5DD3CC27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C1DDB7-B4B7-40E6-BB92-4817F6EB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A56B88-A5DB-66E7-04BA-2CAD3980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75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08BD4-A986-4A6E-F908-853ACD27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715479-D252-B98D-A538-334A2C820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2DEBDC-135C-BAA5-FC25-D5BF4AA4C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D36A17-6ED1-EF6D-83FC-2DF6061A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E6A8AA-B022-B5ED-41FC-F5290E43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E3374C-4418-1D1B-3E45-3D961682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860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BAEE5-ECA0-B6FA-51E4-F38F3D6B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D09AE44-416A-012F-3CAA-401BE6632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85430E-94B7-7438-8A61-4AB6BBEC1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146663-15A3-41A0-5921-7F37540C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6A2A3A-093F-AC79-FD3C-2640482C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D4A6A0-873D-460E-B231-3989763A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922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45B885-02BA-5F1A-A1A9-0B8EEAB1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C39B482-89EB-1CDE-F528-AE38117AE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B7D322-03B6-560F-3841-D7941888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130C91-9E97-639D-D8B8-8336AA9A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4AB93D-F5A8-01EE-07E4-7AF485C3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929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E28B511-C763-7834-B37C-FE677EFD7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916CB4-B561-881A-7C1C-0048A6C7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A08FC1-1FB4-165B-9A19-7B383D8C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59C996-A024-0450-F01D-84839603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6520C3-DF4A-41B6-3C83-1F156C25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2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Top Left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92" name="Footer Placeholder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3" name="Slide Number Placeholder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endParaRPr lang="en-US" sz="5400">
              <a:cs typeface="Posterama" panose="020B0504020200020000" pitchFamily="34" charset="0"/>
            </a:endParaRPr>
          </a:p>
        </p:txBody>
      </p:sp>
      <p:grpSp>
        <p:nvGrpSpPr>
          <p:cNvPr id="28" name="Cross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to</a:t>
            </a:r>
          </a:p>
          <a:p>
            <a:r>
              <a:rPr lang="en-US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to</a:t>
            </a:r>
          </a:p>
          <a:p>
            <a:r>
              <a:rPr lang="en-US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op left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48" name="Footer Placeholder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9" name="Slide Number Placeholder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353E9E-6F4F-441B-886F-D53691BE1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75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B5B9D2EE-DC4C-4740-AF09-5C6650016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1626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8" name="Picture Placeholder 23">
            <a:extLst>
              <a:ext uri="{FF2B5EF4-FFF2-40B4-BE49-F238E27FC236}">
                <a16:creationId xmlns:a16="http://schemas.microsoft.com/office/drawing/2014/main" id="{B81132E6-0A29-47B6-9E41-947D61422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26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4C0E80EA-58EE-412B-A4AE-3EFE6BB25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7247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F679943-2591-4C3C-A9D6-F8AD1E41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325" y="366989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5EFF3AD0-ADD5-4CCC-A7B8-6E6DF274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325" y="395261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F84D2534-80B7-4C76-8CC7-C155F4923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626" y="366377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74FF2A5-4FD0-475E-B34F-956208C2C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626" y="3946490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39B066F-DC64-4779-B6D2-EB90B13743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260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A7A64C29-8FC5-4291-9F73-B5D6A4E2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260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4013DD3C-DA77-4D01-9929-C5A92618B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7247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7B511BF1-3697-426A-B69F-372C0D423D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7247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22" r:id="rId8"/>
    <p:sldLayoutId id="2147483693" r:id="rId9"/>
    <p:sldLayoutId id="2147483694" r:id="rId10"/>
    <p:sldLayoutId id="2147483695" r:id="rId11"/>
    <p:sldLayoutId id="2147483720" r:id="rId12"/>
    <p:sldLayoutId id="2147483721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12845B-81F6-86A9-2E36-F4ECF637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DA0DDD-C311-0334-72CA-CC22F1908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512D21-9FB0-4D4A-DF22-4ABDDBE93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7F6F8-5DF7-435E-BBB1-C074F845CD84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402C32-CA1E-B733-87E7-C9A711E6D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01AAE0-EE1B-8A55-2F97-3D79C66D0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DE79-43FB-4EB8-A76A-018B1D4D7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2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4087571"/>
            <a:ext cx="4795282" cy="20319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err="1">
                <a:latin typeface="+mj-lt"/>
                <a:ea typeface="+mj-ea"/>
                <a:cs typeface="+mj-cs"/>
              </a:rPr>
              <a:t>Jatko-opintoilta</a:t>
            </a:r>
            <a:br>
              <a:rPr lang="en-US"/>
            </a:br>
            <a:r>
              <a:rPr lang="en-US">
                <a:cs typeface="Posterama"/>
              </a:rPr>
              <a:t>29.11.2023</a:t>
            </a:r>
            <a:endParaRPr lang="en-US" kern="1200">
              <a:latin typeface="+mj-lt"/>
              <a:cs typeface="Posterama"/>
            </a:endParaRPr>
          </a:p>
        </p:txBody>
      </p:sp>
      <p:grpSp>
        <p:nvGrpSpPr>
          <p:cNvPr id="65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7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" name="Picture Placeholder 29" descr="Picture of a compass placed on stones">
            <a:extLst>
              <a:ext uri="{FF2B5EF4-FFF2-40B4-BE49-F238E27FC236}">
                <a16:creationId xmlns:a16="http://schemas.microsoft.com/office/drawing/2014/main" id="{3D531199-453A-4C47-A269-EE5C53C98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/>
          <a:stretch/>
        </p:blipFill>
        <p:spPr>
          <a:xfrm>
            <a:off x="188468" y="10"/>
            <a:ext cx="11812017" cy="3919684"/>
          </a:xfrm>
          <a:prstGeom prst="rect">
            <a:avLst/>
          </a:prstGeom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E0DB9D88-9963-482B-B907-C09FB61E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372" y="4088049"/>
            <a:ext cx="5944343" cy="2031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venir Next LT Pro" panose="020B0504020202020204" pitchFamily="34" charset="0"/>
              <a:buChar char="+"/>
            </a:pPr>
            <a:r>
              <a:rPr lang="en-US" sz="1700"/>
              <a:t>Opinto-ohjaajat: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en-US" sz="1700"/>
              <a:t>Riikka Auramo &amp; Jutta Kokkonen / Linnakankaan koulu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en-US" sz="1700"/>
              <a:t>Virve Jouhten &amp; Kai Kela / Kirkonkylän koulu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en-US" sz="1700"/>
              <a:t>Jaana Elorinne &amp; Sari Sarviaho / Ylikylän koulu</a:t>
            </a:r>
          </a:p>
        </p:txBody>
      </p:sp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060" y="744909"/>
            <a:ext cx="8309709" cy="662457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en-US" err="1">
                <a:cs typeface="Posterama"/>
              </a:rPr>
              <a:t>Lähilukioiden</a:t>
            </a:r>
            <a:r>
              <a:rPr lang="en-US">
                <a:cs typeface="Posterama"/>
              </a:rPr>
              <a:t> </a:t>
            </a:r>
            <a:r>
              <a:rPr lang="en-US" err="1">
                <a:cs typeface="Posterama"/>
              </a:rPr>
              <a:t>keskiarvorajoja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39F70D9B-1D64-6FDF-CA94-A6BD9AAAC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19561"/>
              </p:ext>
            </p:extLst>
          </p:nvPr>
        </p:nvGraphicFramePr>
        <p:xfrm>
          <a:off x="1053629" y="1429925"/>
          <a:ext cx="9421558" cy="388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943">
                  <a:extLst>
                    <a:ext uri="{9D8B030D-6E8A-4147-A177-3AD203B41FA5}">
                      <a16:colId xmlns:a16="http://schemas.microsoft.com/office/drawing/2014/main" val="2254901865"/>
                    </a:ext>
                  </a:extLst>
                </a:gridCol>
                <a:gridCol w="1034323">
                  <a:extLst>
                    <a:ext uri="{9D8B030D-6E8A-4147-A177-3AD203B41FA5}">
                      <a16:colId xmlns:a16="http://schemas.microsoft.com/office/drawing/2014/main" val="38012009"/>
                    </a:ext>
                  </a:extLst>
                </a:gridCol>
                <a:gridCol w="1034323">
                  <a:extLst>
                    <a:ext uri="{9D8B030D-6E8A-4147-A177-3AD203B41FA5}">
                      <a16:colId xmlns:a16="http://schemas.microsoft.com/office/drawing/2014/main" val="2761835214"/>
                    </a:ext>
                  </a:extLst>
                </a:gridCol>
                <a:gridCol w="1034323">
                  <a:extLst>
                    <a:ext uri="{9D8B030D-6E8A-4147-A177-3AD203B41FA5}">
                      <a16:colId xmlns:a16="http://schemas.microsoft.com/office/drawing/2014/main" val="3564266469"/>
                    </a:ext>
                  </a:extLst>
                </a:gridCol>
                <a:gridCol w="1034323">
                  <a:extLst>
                    <a:ext uri="{9D8B030D-6E8A-4147-A177-3AD203B41FA5}">
                      <a16:colId xmlns:a16="http://schemas.microsoft.com/office/drawing/2014/main" val="1822831193"/>
                    </a:ext>
                  </a:extLst>
                </a:gridCol>
                <a:gridCol w="1034323">
                  <a:extLst>
                    <a:ext uri="{9D8B030D-6E8A-4147-A177-3AD203B41FA5}">
                      <a16:colId xmlns:a16="http://schemas.microsoft.com/office/drawing/2014/main" val="2318925203"/>
                    </a:ext>
                  </a:extLst>
                </a:gridCol>
              </a:tblGrid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000">
                          <a:effectLst/>
                        </a:rPr>
                        <a:t>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2019​​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2020​​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2021​​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2022​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2023​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39191"/>
                  </a:ext>
                </a:extLst>
              </a:tr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Kempeleen lukio​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7,42​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8,08​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7,92​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7,75​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7,67​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731823"/>
                  </a:ext>
                </a:extLst>
              </a:tr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 u="none" strike="noStrike">
                          <a:effectLst/>
                        </a:rPr>
                        <a:t>Kastellin lukio</a:t>
                      </a:r>
                      <a:r>
                        <a:rPr lang="fi-FI" sz="1900">
                          <a:effectLst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8,50​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8,75​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8,58​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8,67​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8,42​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78264"/>
                  </a:ext>
                </a:extLst>
              </a:tr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Raksilan lukio​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900">
                          <a:effectLst/>
                        </a:rPr>
                        <a:t>​</a:t>
                      </a:r>
                      <a:endParaRPr lang="fi-FI" sz="1900" b="0" i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900">
                          <a:effectLst/>
                        </a:rPr>
                        <a:t>​</a:t>
                      </a:r>
                      <a:endParaRPr lang="fi-FI" sz="1900" b="0" i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900">
                          <a:effectLst/>
                        </a:rPr>
                        <a:t>​</a:t>
                      </a:r>
                      <a:endParaRPr lang="fi-FI" sz="1900" b="0" i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900">
                          <a:effectLst/>
                        </a:rPr>
                        <a:t>​</a:t>
                      </a:r>
                      <a:endParaRPr lang="fi-FI" sz="1900" b="0" i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8,08​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92332"/>
                  </a:ext>
                </a:extLst>
              </a:tr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 u="none" strike="noStrike">
                          <a:effectLst/>
                        </a:rPr>
                        <a:t>Oulun Lyseon lukio</a:t>
                      </a:r>
                      <a:r>
                        <a:rPr lang="fi-FI" sz="1900">
                          <a:effectLst/>
                        </a:rPr>
                        <a:t>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8,67​​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8,85​​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8,83​​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8,75​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8,83​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1397"/>
                  </a:ext>
                </a:extLst>
              </a:tr>
              <a:tr h="699486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 u="none" strike="noStrike">
                          <a:effectLst/>
                        </a:rPr>
                        <a:t>Oulun Suomalaisen Yhteiskoulun Lukio (OSYK)</a:t>
                      </a:r>
                      <a:r>
                        <a:rPr lang="fi-FI" sz="1900">
                          <a:effectLst/>
                        </a:rPr>
                        <a:t>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8,67​​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8,62​​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8,75​​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8,83​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8,67​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852637"/>
                  </a:ext>
                </a:extLst>
              </a:tr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 u="none" strike="noStrike">
                          <a:effectLst/>
                        </a:rPr>
                        <a:t>Oulun normaalikoulun lukio</a:t>
                      </a:r>
                      <a:r>
                        <a:rPr lang="fi-FI" sz="1900">
                          <a:effectLst/>
                        </a:rPr>
                        <a:t>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8,50​​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8,67​​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8,58​​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8,67​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7,08​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447795"/>
                  </a:ext>
                </a:extLst>
              </a:tr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 u="none" strike="noStrike">
                          <a:effectLst/>
                        </a:rPr>
                        <a:t>Oulunsalon lukio</a:t>
                      </a:r>
                      <a:r>
                        <a:rPr lang="fi-FI" sz="1900">
                          <a:effectLst/>
                        </a:rPr>
                        <a:t>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7,50​​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7,67​​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7,50​​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7,33​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6,92​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89578"/>
                  </a:ext>
                </a:extLst>
              </a:tr>
              <a:tr h="398319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 u="none" strike="noStrike">
                          <a:effectLst/>
                        </a:rPr>
                        <a:t>Limingan lukio</a:t>
                      </a:r>
                      <a:r>
                        <a:rPr lang="fi-FI" sz="1900">
                          <a:effectLst/>
                        </a:rPr>
                        <a:t>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​7,00​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7,08​​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7,17​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900">
                          <a:effectLst/>
                        </a:rPr>
                        <a:t>7,33​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5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DF98C-8E7E-26A8-3571-637D9BC5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Valinta ammatilliseen koulutukseen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BF118A-6494-396F-121B-0FD737BE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2427A71-A8E9-703F-5CBC-2C7235891C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fi-FI" sz="1800">
                <a:solidFill>
                  <a:srgbClr val="404040"/>
                </a:solidFill>
                <a:latin typeface="Franklin Gothic Book"/>
              </a:rPr>
              <a:t>Valinta pisteiden perusteella</a:t>
            </a:r>
            <a:endParaRPr lang="en-US" sz="18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fi-FI" sz="1800">
                <a:solidFill>
                  <a:srgbClr val="404040"/>
                </a:solidFill>
                <a:latin typeface="Franklin Gothic Book"/>
              </a:rPr>
              <a:t>Pisteytys: </a:t>
            </a:r>
            <a:endParaRPr lang="en-US" sz="18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fi-FI" sz="1800">
                <a:solidFill>
                  <a:srgbClr val="404040"/>
                </a:solidFill>
                <a:latin typeface="Franklin Gothic Book"/>
              </a:rPr>
              <a:t>    - Peruskoulun päättävä tai TUVA-koulutuksen käynyt saa </a:t>
            </a:r>
            <a:r>
              <a:rPr lang="fi-FI" sz="1800" b="1">
                <a:solidFill>
                  <a:srgbClr val="404040"/>
                </a:solidFill>
                <a:latin typeface="Franklin Gothic Book"/>
              </a:rPr>
              <a:t>6 pistettä </a:t>
            </a:r>
            <a:endParaRPr lang="en-US" sz="18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fi-FI" sz="1800">
                <a:solidFill>
                  <a:srgbClr val="404040"/>
                </a:solidFill>
                <a:latin typeface="Franklin Gothic Book"/>
              </a:rPr>
              <a:t>    - Yleinen koulumenestys eli kaikkien aineiden keskiarvo </a:t>
            </a:r>
            <a:r>
              <a:rPr lang="fi-FI" sz="1800" b="1">
                <a:solidFill>
                  <a:srgbClr val="404040"/>
                </a:solidFill>
                <a:latin typeface="Franklin Gothic Book"/>
              </a:rPr>
              <a:t>1-16 pistettä</a:t>
            </a:r>
            <a:endParaRPr lang="fi-FI" sz="18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fi-FI" sz="1800">
                <a:solidFill>
                  <a:srgbClr val="404040"/>
                </a:solidFill>
                <a:latin typeface="Franklin Gothic Book"/>
              </a:rPr>
              <a:t>    - Kolmen parhaan taide- ja taitoaineen keskiarvo </a:t>
            </a:r>
            <a:r>
              <a:rPr lang="fi-FI" sz="1800" b="1">
                <a:solidFill>
                  <a:srgbClr val="404040"/>
                </a:solidFill>
                <a:latin typeface="Franklin Gothic Book"/>
              </a:rPr>
              <a:t>1-8 pistettä</a:t>
            </a:r>
            <a:endParaRPr lang="fi-FI" sz="18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fi-FI" sz="1800">
                <a:solidFill>
                  <a:srgbClr val="404040"/>
                </a:solidFill>
                <a:latin typeface="Franklin Gothic Book"/>
              </a:rPr>
              <a:t>    - Ammatillinen koulutus 1. hakutoiveena </a:t>
            </a:r>
            <a:r>
              <a:rPr lang="fi-FI" sz="1800" b="1">
                <a:solidFill>
                  <a:srgbClr val="404040"/>
                </a:solidFill>
                <a:latin typeface="Franklin Gothic Book"/>
              </a:rPr>
              <a:t>2 pistettä</a:t>
            </a:r>
            <a:endParaRPr lang="en-US" sz="18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fi-FI" sz="1800">
                <a:solidFill>
                  <a:srgbClr val="404040"/>
                </a:solidFill>
                <a:latin typeface="Franklin Gothic Book"/>
              </a:rPr>
              <a:t>    - Mahdollinen pääsy- ja soveltuvuuskoe </a:t>
            </a:r>
            <a:r>
              <a:rPr lang="fi-FI" sz="1800" b="1">
                <a:solidFill>
                  <a:srgbClr val="404040"/>
                </a:solidFill>
                <a:latin typeface="Franklin Gothic Book"/>
              </a:rPr>
              <a:t>0-10 pistettä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51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59537-4737-33A9-DFA1-ADBA180D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804928" cy="1029004"/>
          </a:xfrm>
        </p:spPr>
        <p:txBody>
          <a:bodyPr lIns="91440" tIns="45720" rIns="91440" bIns="45720" anchor="t"/>
          <a:lstStyle/>
          <a:p>
            <a:r>
              <a:rPr lang="fi-FI" sz="3600">
                <a:cs typeface="Posterama"/>
              </a:rPr>
              <a:t>Päättötodistuksen pisteytys ammatilliseen koulutukseen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A15EB8-25F6-2F4B-27E4-887E915DB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022" y="1717203"/>
            <a:ext cx="4756714" cy="597604"/>
          </a:xfrm>
        </p:spPr>
        <p:txBody>
          <a:bodyPr lIns="91440" tIns="45720" rIns="91440" bIns="45720" anchor="t"/>
          <a:lstStyle/>
          <a:p>
            <a:r>
              <a:rPr lang="fi-FI"/>
              <a:t>Yleinen koulumenestys</a:t>
            </a:r>
          </a:p>
        </p:txBody>
      </p:sp>
      <p:pic>
        <p:nvPicPr>
          <p:cNvPr id="9" name="Sisällön paikkamerkki 8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222657E9-D5D7-3052-5AC1-DCA797328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859" y="2215979"/>
            <a:ext cx="4694973" cy="4443554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4DB485-76A6-A54A-95D5-CAE96142A4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4319" y="1837900"/>
            <a:ext cx="4756714" cy="597604"/>
          </a:xfrm>
        </p:spPr>
        <p:txBody>
          <a:bodyPr lIns="91440" tIns="45720" rIns="91440" bIns="45720" anchor="t"/>
          <a:lstStyle/>
          <a:p>
            <a:r>
              <a:rPr lang="fi-FI"/>
              <a:t>Painotettavat arvosanat</a:t>
            </a:r>
          </a:p>
        </p:txBody>
      </p:sp>
      <p:pic>
        <p:nvPicPr>
          <p:cNvPr id="10" name="Sisällön paikkamerkki 9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B3825AE-AA0C-D679-B3B9-95FE3198833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234213" y="2389493"/>
            <a:ext cx="4764152" cy="3622382"/>
          </a:xfrm>
        </p:spPr>
      </p:pic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F45FA26-C255-F383-D68C-6B3D3D25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dirty="0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D8D98-388C-408C-7AB7-8B323689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804928" cy="880321"/>
          </a:xfrm>
        </p:spPr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Pääsykoe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584F7B-0ED6-0B40-94FE-52843EBF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1602661"/>
            <a:ext cx="4745568" cy="4480726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Kaikki hakijat saavat kutsun kokeisiin, jos koulutuksessa järjestetään pääsy- tai soveltuvuuskoe</a:t>
            </a:r>
            <a:endParaRPr lang="en-US" sz="1900">
              <a:solidFill>
                <a:srgbClr val="404040"/>
              </a:solidFill>
              <a:latin typeface="Franklin Gothic Book"/>
            </a:endParaRPr>
          </a:p>
          <a:p>
            <a:pPr marL="566420" lvl="2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300">
                <a:solidFill>
                  <a:srgbClr val="404040"/>
                </a:solidFill>
                <a:latin typeface="Franklin Gothic Book"/>
              </a:rPr>
              <a:t>Osallistuthan kaikkiin pääsykokeisiin, joihin saat kutsun</a:t>
            </a:r>
            <a:endParaRPr lang="en-US" sz="13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Koulutukseen ei voi tulla valituksi, jos ei ole osallistunut pääsy- tai soveltuvuuskokeeseen</a:t>
            </a:r>
            <a:endParaRPr lang="en-US" sz="19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Jos hakee samaan koulutukseen useampaan oppilaitokseen, riittää yhdessä pääsykokeessa käyminen. </a:t>
            </a:r>
            <a:endParaRPr lang="en-US" sz="19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On myös tutkintoja, joihin valitaan pelkän pääsykokeen perusteella:</a:t>
            </a:r>
            <a:endParaRPr lang="en-US" sz="19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700">
                <a:solidFill>
                  <a:srgbClr val="404040"/>
                </a:solidFill>
                <a:latin typeface="Franklin Gothic Book"/>
              </a:rPr>
              <a:t>mm. musiikkialan perustutkinto, media-alan ja kuvallisen ilmaisun perustutkinto (OSAO)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C40AEA-65E7-C7D5-F468-A364C94A8B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1602553"/>
            <a:ext cx="4754860" cy="4480726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>
                <a:solidFill>
                  <a:srgbClr val="404040"/>
                </a:solidFill>
                <a:latin typeface="Franklin Gothic Book"/>
              </a:rPr>
              <a:t> Seuraavissa </a:t>
            </a:r>
            <a:r>
              <a:rPr lang="fi-FI" err="1">
                <a:solidFill>
                  <a:srgbClr val="404040"/>
                </a:solidFill>
                <a:latin typeface="Franklin Gothic Book"/>
              </a:rPr>
              <a:t>OSAOn</a:t>
            </a:r>
            <a:r>
              <a:rPr lang="fi-FI">
                <a:solidFill>
                  <a:srgbClr val="404040"/>
                </a:solidFill>
                <a:latin typeface="Franklin Gothic Book"/>
              </a:rPr>
              <a:t>, Suomen Diakoniaopiston ja Oulun konservatorion perustutkinnoissa järjestetään pääsy- ja soveltuvuuskokeet keväällä 2024:</a:t>
            </a:r>
            <a:endParaRPr lang="en-US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Hius- ja kauneudenhoitoalan perustutkinto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Kasvatus- ja ohjausalan perustutkinto *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Liiketoiminnan perustutkinto, englanninkielinen koulutus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Lääkealan perustutkinto*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Media-alan ja kuvallisen ilmaisun perustutkinto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Musiikkialan perustutkinto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Sosiaali- ja terveysalan perustutkinto *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Turvallisuusalan perustutkinto *</a:t>
            </a:r>
            <a:endParaRPr lang="en-US" sz="16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1600">
                <a:solidFill>
                  <a:srgbClr val="404040"/>
                </a:solidFill>
                <a:latin typeface="Franklin Gothic Book"/>
              </a:rPr>
              <a:t>Metsäalan perustutkinto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i="1">
                <a:solidFill>
                  <a:srgbClr val="404040"/>
                </a:solidFill>
                <a:latin typeface="Franklin Gothic Book"/>
              </a:rPr>
              <a:t>*Jos saat ns. SORA-tutkinnon pääsy- ja soveltuvuuskokeesta 0 pistettä, et voi tulla valituksi koulutukseen.</a:t>
            </a:r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C0BCD016-940F-050A-79F8-CF1155AD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A332B-8EBA-63CF-1CA5-0D81519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Terveydelliset seikat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F7577F-C0F8-6BCD-A460-3DEFED3D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Sisällön paikkamerkki 5" descr="Punainen sydän plushy">
            <a:extLst>
              <a:ext uri="{FF2B5EF4-FFF2-40B4-BE49-F238E27FC236}">
                <a16:creationId xmlns:a16="http://schemas.microsoft.com/office/drawing/2014/main" id="{E352AB78-BFD3-1A4B-EDEA-A190034B14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6352" y="1886480"/>
            <a:ext cx="4110049" cy="330993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3EBCE17-6104-CFCC-7686-DF349AB5AEE4}"/>
              </a:ext>
            </a:extLst>
          </p:cNvPr>
          <p:cNvSpPr txBox="1"/>
          <p:nvPr/>
        </p:nvSpPr>
        <p:spPr>
          <a:xfrm>
            <a:off x="5142372" y="2107259"/>
            <a:ext cx="6396752" cy="39405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ourier New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  <a:ea typeface="+mn-lt"/>
                <a:cs typeface="+mn-lt"/>
              </a:rPr>
              <a:t>Joissakin ammatillisissa tutkinnoissa on terveydentilan tai toimintakyvyn suhteen erityisiä vaatimuksia</a:t>
            </a:r>
            <a:endParaRPr lang="en-US" sz="1900">
              <a:solidFill>
                <a:srgbClr val="404040"/>
              </a:solidFill>
              <a:latin typeface="Franklin Gothic Book"/>
              <a:ea typeface="+mn-lt"/>
              <a:cs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ourier New"/>
              <a:buChar char="o"/>
            </a:pPr>
            <a:r>
              <a:rPr lang="fi-FI">
                <a:solidFill>
                  <a:srgbClr val="404040"/>
                </a:solidFill>
                <a:latin typeface="Franklin Gothic Book"/>
                <a:ea typeface="+mn-lt"/>
                <a:cs typeface="+mn-lt"/>
              </a:rPr>
              <a:t>Kyseiset tutkinnot sekä terveydentilavaatimukset löytyvät osoitteesta </a:t>
            </a:r>
            <a:r>
              <a:rPr lang="fi-FI">
                <a:solidFill>
                  <a:srgbClr val="404040"/>
                </a:solidFill>
                <a:latin typeface="Franklin Gothic Book"/>
                <a:ea typeface="+mn-lt"/>
                <a:cs typeface="+mn-lt"/>
                <a:hlinkClick r:id="rId3"/>
              </a:rPr>
              <a:t>www.opintopolku.fi</a:t>
            </a:r>
            <a:r>
              <a:rPr lang="fi-FI">
                <a:solidFill>
                  <a:srgbClr val="404040"/>
                </a:solidFill>
                <a:latin typeface="Franklin Gothic Book"/>
                <a:ea typeface="+mn-lt"/>
                <a:cs typeface="+mn-lt"/>
              </a:rPr>
              <a:t> </a:t>
            </a:r>
            <a:endParaRPr lang="en-US">
              <a:solidFill>
                <a:srgbClr val="404040"/>
              </a:solidFill>
              <a:latin typeface="Franklin Gothic Book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ourier New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Opiskelijaksi ei voida ottaa henkilöä, joka ei ole terveydentilaltaan/toimintakyvyltään kykenevä opintoihin liittyviin käytännön tehtäviin/harjoitteluun</a:t>
            </a:r>
            <a:endParaRPr lang="fi-FI">
              <a:solidFill>
                <a:srgbClr val="000000"/>
              </a:solidFill>
              <a:latin typeface="Avenir Next LT Pro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ourier New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Haussa kysytään, täyttääkö hakija opinnoissa edellytettävät terveydelliset vaatimukset  </a:t>
            </a:r>
            <a:endParaRPr lang="fi-FI">
              <a:solidFill>
                <a:srgbClr val="000000"/>
              </a:solidFill>
              <a:latin typeface="Avenir Next LT Pro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ourier New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Oppilaitos voi pyytää hakijalta tarkempia terveydentilatietoja arvioidakseen sen, pystyykö hakija suoriutumaan opinnoista.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00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D7CCC-BEE4-EBFF-D71B-63A6E4A7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Kaksoistutkinto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5C8899-0906-3BD6-AFBE-91D7BD02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B1F47DE-9299-86B7-5AFD-2C55C2B1C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Kaksoistutkinnossa suoritetaan sekä ammatillinen tutkinto että ylioppilastutkinto. 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Hakija hakee ammatilliseen koulutukseen. 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840740" lvl="2" indent="-28575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Wingdings"/>
              <a:buChar char="§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Haussa kysytään alustavaa kiinnostusta kaksoistutkinnon suorittamiseen.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 err="1">
                <a:solidFill>
                  <a:srgbClr val="404040"/>
                </a:solidFill>
                <a:latin typeface="Franklin Gothic Book"/>
              </a:rPr>
              <a:t>OSAOlla</a:t>
            </a:r>
            <a:r>
              <a:rPr lang="fi-FI" sz="2400">
                <a:solidFill>
                  <a:srgbClr val="404040"/>
                </a:solidFill>
                <a:latin typeface="Franklin Gothic Book"/>
              </a:rPr>
              <a:t> suositellaan, että lukuaineiden keskiarvo olisi vähintään 7,5. 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407001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405E20-9149-2BFF-CBEB-9AB9C115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Opiskelijavalintojen tulokset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30FA89-80DA-789A-4A48-F041106C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55" y="2105232"/>
            <a:ext cx="4831980" cy="2306239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OPH lähettää sähköisen tuloskirjeen liitteineen kaikille hakijoille (sekä hyväksytyille että valitsematta jääneille) 13.6.2024</a:t>
            </a:r>
            <a:endParaRPr lang="fi-FI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400">
                <a:latin typeface="Franklin Gothic Book"/>
              </a:rPr>
              <a:t>Huoltaja saa tiedon katsomalla Oma opintopolun Valpas-palvelusta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Myös oppilaitokset lähettävät omia toimintaohjeita valituille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lang="fi-FI" sz="19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endParaRPr lang="fi-FI" sz="1900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F802C2-72FC-9D70-EED8-2E20668FD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4930" y="2107388"/>
            <a:ext cx="5518713" cy="616189"/>
          </a:xfrm>
        </p:spPr>
        <p:txBody>
          <a:bodyPr lIns="91440" tIns="45720" rIns="91440" bIns="45720" anchor="t"/>
          <a:lstStyle/>
          <a:p>
            <a:r>
              <a:rPr lang="fi-FI"/>
              <a:t>Opiskelupaikan vastaanottaminen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BE0971-5851-019B-3830-DBC5976E4CD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000">
                <a:solidFill>
                  <a:srgbClr val="404040"/>
                </a:solidFill>
                <a:latin typeface="Franklin Gothic Book"/>
              </a:rPr>
              <a:t>Opiskelupaikka tulee ottaa vastaan viimeistään 27.6.2024</a:t>
            </a:r>
            <a:endParaRPr lang="en-US" sz="2000">
              <a:solidFill>
                <a:srgbClr val="404040"/>
              </a:solidFill>
              <a:latin typeface="Franklin Gothic Book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Courier New" panose="020B0504020202020204" pitchFamily="34" charset="0"/>
              <a:buChar char="o"/>
            </a:pPr>
            <a:r>
              <a:rPr lang="fi-FI" sz="2000">
                <a:solidFill>
                  <a:srgbClr val="404040"/>
                </a:solidFill>
                <a:latin typeface="Franklin Gothic Book"/>
              </a:rPr>
              <a:t>Hyväksytyille hakijoille lähetetään linkki paikan vastaanottamiseen</a:t>
            </a:r>
            <a:endParaRPr lang="en-US" sz="20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000">
                <a:solidFill>
                  <a:srgbClr val="404040"/>
                </a:solidFill>
                <a:latin typeface="Franklin Gothic Book"/>
              </a:rPr>
              <a:t>Paikka kannattaa ottaa vastaan, vaikka se ei olisikaan ykköstoive!</a:t>
            </a:r>
            <a:endParaRPr lang="en-US" sz="2000">
              <a:solidFill>
                <a:srgbClr val="404040"/>
              </a:solidFill>
              <a:latin typeface="Franklin Gothic Book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Courier New" panose="020B0504020202020204" pitchFamily="34" charset="0"/>
              <a:buChar char="o"/>
            </a:pPr>
            <a:r>
              <a:rPr lang="fi-FI" sz="2000">
                <a:solidFill>
                  <a:srgbClr val="404040"/>
                </a:solidFill>
                <a:latin typeface="Franklin Gothic Book"/>
              </a:rPr>
              <a:t>Paikan voi ottaa vastaan ja jäädä vielä jonottamaan ylempiin hakutoiveisiin</a:t>
            </a:r>
            <a:endParaRPr lang="en-US" sz="2000">
              <a:solidFill>
                <a:srgbClr val="404040"/>
              </a:solidFill>
              <a:latin typeface="Franklin Gothic Book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Courier New" panose="020B0504020202020204" pitchFamily="34" charset="0"/>
              <a:buChar char="o"/>
            </a:pPr>
            <a:r>
              <a:rPr lang="fi-FI" sz="2000">
                <a:solidFill>
                  <a:srgbClr val="404040"/>
                </a:solidFill>
                <a:latin typeface="Franklin Gothic Book"/>
              </a:rPr>
              <a:t>Varasijoilta hyväksyminen päättyy 16.8.2024</a:t>
            </a:r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8AA7DF1-1CEE-785F-578E-6E5CDE82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3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046EB206-249B-419D-9FA7-A5F023D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83" y="1177650"/>
            <a:ext cx="4798447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</a:pPr>
            <a:br>
              <a:rPr lang="en-US" sz="2200" kern="1200"/>
            </a:br>
            <a:endParaRPr lang="en-US" sz="2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B54F8A-4E22-4FBD-57AE-4EB923A8F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304" y="819821"/>
            <a:ext cx="4798446" cy="9912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Jos </a:t>
            </a:r>
            <a:r>
              <a:rPr lang="en-US" sz="40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jäät</a:t>
            </a:r>
            <a:r>
              <a:rPr lang="en-US" sz="4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40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ilman</a:t>
            </a:r>
            <a:r>
              <a:rPr lang="en-US" sz="4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40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paikkaa</a:t>
            </a:r>
            <a:r>
              <a:rPr lang="en-US" sz="4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...</a:t>
            </a:r>
            <a:br>
              <a:rPr lang="en-US" sz="2200" kern="1200">
                <a:latin typeface="+mn-lt"/>
              </a:rPr>
            </a:br>
            <a:endParaRPr lang="en-US" sz="2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" name="Picture Placeholder 37" descr="Picture of rope on the deck of a boat on the water ">
            <a:extLst>
              <a:ext uri="{FF2B5EF4-FFF2-40B4-BE49-F238E27FC236}">
                <a16:creationId xmlns:a16="http://schemas.microsoft.com/office/drawing/2014/main" id="{A576A505-D1FF-415A-B9B8-C4344E62B8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8825" r="30874" b="-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8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8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7F34BC53-E008-4F81-9371-26198EA0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2457" y="6356350"/>
            <a:ext cx="40044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cap="all" spc="200">
                <a:solidFill>
                  <a:srgbClr val="FFFFFF"/>
                </a:solidFill>
                <a:latin typeface="+mn-lt"/>
                <a:ea typeface="+mn-ea"/>
                <a:cs typeface="Segoe UI Semilight" panose="020B0402040204020203" pitchFamily="34" charset="0"/>
              </a:rPr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E3795E5D-69C5-4393-B210-9ABCC9DE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6" y="6356350"/>
            <a:ext cx="11668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>
                <a:solidFill>
                  <a:srgbClr val="FFFFFF"/>
                </a:solidFill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17</a:t>
            </a:fld>
            <a:endParaRPr lang="en-US" cap="all">
              <a:solidFill>
                <a:srgbClr val="FFFFFF"/>
              </a:solidFill>
              <a:cs typeface="Segoe UI Semilight" panose="020B04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42A7771-0214-B5B4-0368-2967BACD3B43}"/>
              </a:ext>
            </a:extLst>
          </p:cNvPr>
          <p:cNvSpPr txBox="1"/>
          <p:nvPr/>
        </p:nvSpPr>
        <p:spPr>
          <a:xfrm>
            <a:off x="790222" y="1712147"/>
            <a:ext cx="4515554" cy="312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Courier New,monospace"/>
              <a:buChar char="o"/>
            </a:pPr>
            <a:r>
              <a:rPr lang="fi-FI" sz="2400">
                <a:latin typeface="Franklin Gothic Book"/>
              </a:rPr>
              <a:t>Yhteishaussa ammatillisen koulutuksen ja lukiokoulutuksen vapaiksi jääneille paikoille haetaan </a:t>
            </a:r>
            <a:r>
              <a:rPr lang="fi-FI" sz="2400" b="1">
                <a:latin typeface="Franklin Gothic Book"/>
              </a:rPr>
              <a:t>jatkuvassa haussa</a:t>
            </a:r>
            <a:r>
              <a:rPr lang="fi-FI" sz="2400">
                <a:latin typeface="Franklin Gothic Book"/>
              </a:rPr>
              <a:t>.</a:t>
            </a:r>
            <a:endParaRPr lang="en-US" sz="2400">
              <a:latin typeface="Franklin Gothic Book"/>
            </a:endParaRPr>
          </a:p>
          <a:p>
            <a:pPr marL="285750" indent="-285750">
              <a:spcAft>
                <a:spcPts val="600"/>
              </a:spcAft>
              <a:buFont typeface="Courier New,monospace"/>
              <a:buChar char="o"/>
            </a:pPr>
            <a:r>
              <a:rPr lang="fi-FI" sz="2400">
                <a:latin typeface="Franklin Gothic Book"/>
              </a:rPr>
              <a:t>Vaihtoehtoja myös TUVA ja kansanopistojen Opistovuosi oppivelvollisille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65909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F9B1D76-03F2-436A-9708-6B223EA28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cs typeface="Posterama"/>
              </a:rPr>
              <a:t>Kiitos!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B86B7-24ED-4261-979C-42CCFAC8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6" name="Picture Placeholder 35" descr="Picture of a yacht sailing on the water at sunset">
            <a:extLst>
              <a:ext uri="{FF2B5EF4-FFF2-40B4-BE49-F238E27FC236}">
                <a16:creationId xmlns:a16="http://schemas.microsoft.com/office/drawing/2014/main" id="{BB3E2B51-62E1-4C2D-86B7-1C4FF75F21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42" y="0"/>
            <a:ext cx="11084189" cy="3854030"/>
          </a:xfr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C219F068-0F7E-8F86-A3EF-089B1DC35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74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diagrammi, Suunnitelma, Samansuuntainen&#10;&#10;Kuvaus luotu automaattisesti">
            <a:extLst>
              <a:ext uri="{FF2B5EF4-FFF2-40B4-BE49-F238E27FC236}">
                <a16:creationId xmlns:a16="http://schemas.microsoft.com/office/drawing/2014/main" id="{D17B36D7-076C-0797-EE44-B5E4D8B791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53" y="586425"/>
            <a:ext cx="3410765" cy="3162063"/>
          </a:xfrm>
          <a:prstGeom prst="rect">
            <a:avLst/>
          </a:prstGeom>
        </p:spPr>
      </p:pic>
      <p:pic>
        <p:nvPicPr>
          <p:cNvPr id="5" name="Kuva 4" descr="Kuva, joka sisältää kohteen teksti, diagrammi, Suunnitelma, piirros&#10;&#10;Kuvaus luotu automaattisesti">
            <a:extLst>
              <a:ext uri="{FF2B5EF4-FFF2-40B4-BE49-F238E27FC236}">
                <a16:creationId xmlns:a16="http://schemas.microsoft.com/office/drawing/2014/main" id="{BF40F10E-803C-A068-FF7B-2D15BF96FC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53" y="2162652"/>
            <a:ext cx="7434592" cy="2897028"/>
          </a:xfrm>
          <a:prstGeom prst="rect">
            <a:avLst/>
          </a:prstGeom>
        </p:spPr>
      </p:pic>
      <p:pic>
        <p:nvPicPr>
          <p:cNvPr id="10" name="Kuva 9" descr="Kuva, joka sisältää kohteen teksti, diagrammi, Suunnitelma, kartta&#10;&#10;Kuvaus luotu automaattisesti">
            <a:extLst>
              <a:ext uri="{FF2B5EF4-FFF2-40B4-BE49-F238E27FC236}">
                <a16:creationId xmlns:a16="http://schemas.microsoft.com/office/drawing/2014/main" id="{C0EE0371-2CF9-6A26-8B06-0C69C5C84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92" y="2162652"/>
            <a:ext cx="3295488" cy="4473255"/>
          </a:xfrm>
          <a:prstGeom prst="rect">
            <a:avLst/>
          </a:prstGeom>
        </p:spPr>
      </p:pic>
      <p:pic>
        <p:nvPicPr>
          <p:cNvPr id="8" name="Kuva 7" descr="Kuva, joka sisältää kohteen teksti, diagrammi, Suunnitelma, piirros&#10;&#10;Kuvaus luotu automaattisesti">
            <a:extLst>
              <a:ext uri="{FF2B5EF4-FFF2-40B4-BE49-F238E27FC236}">
                <a16:creationId xmlns:a16="http://schemas.microsoft.com/office/drawing/2014/main" id="{2A217E2B-8509-831D-43D2-4A190651CE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" y="2162652"/>
            <a:ext cx="6093696" cy="3541158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9F0D5D9-3D52-2D00-4595-3289C8293FED}"/>
              </a:ext>
            </a:extLst>
          </p:cNvPr>
          <p:cNvSpPr txBox="1"/>
          <p:nvPr/>
        </p:nvSpPr>
        <p:spPr>
          <a:xfrm>
            <a:off x="457200" y="586425"/>
            <a:ext cx="341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Yläkerta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4832F18-FCA2-BF06-A9BB-B0569F1BF926}"/>
              </a:ext>
            </a:extLst>
          </p:cNvPr>
          <p:cNvSpPr/>
          <p:nvPr/>
        </p:nvSpPr>
        <p:spPr>
          <a:xfrm>
            <a:off x="10922983" y="2789710"/>
            <a:ext cx="767738" cy="4526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Ohjaamo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6C83B3C-2A94-74F6-85ED-39FDCA1D6D4A}"/>
              </a:ext>
            </a:extLst>
          </p:cNvPr>
          <p:cNvSpPr/>
          <p:nvPr/>
        </p:nvSpPr>
        <p:spPr>
          <a:xfrm>
            <a:off x="7502727" y="2796466"/>
            <a:ext cx="1096103" cy="469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Koulutuskeskus Brahe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41B1911-000F-C2AF-9BDA-4BE9D8A594B2}"/>
              </a:ext>
            </a:extLst>
          </p:cNvPr>
          <p:cNvSpPr/>
          <p:nvPr/>
        </p:nvSpPr>
        <p:spPr>
          <a:xfrm>
            <a:off x="7654848" y="3950208"/>
            <a:ext cx="943982" cy="552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OSAO Kempele-Liminka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3921347-96DA-9DBD-0BA6-6E57E15856E6}"/>
              </a:ext>
            </a:extLst>
          </p:cNvPr>
          <p:cNvSpPr/>
          <p:nvPr/>
        </p:nvSpPr>
        <p:spPr>
          <a:xfrm>
            <a:off x="6175788" y="1122104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OSAO OVI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CFAD16D-E78C-B572-17B8-DDE897E1B2DD}"/>
              </a:ext>
            </a:extLst>
          </p:cNvPr>
          <p:cNvSpPr/>
          <p:nvPr/>
        </p:nvSpPr>
        <p:spPr>
          <a:xfrm>
            <a:off x="10116922" y="4053628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4C1FCE4-A2F4-428E-BF6F-70E97A67AB97}"/>
              </a:ext>
            </a:extLst>
          </p:cNvPr>
          <p:cNvSpPr/>
          <p:nvPr/>
        </p:nvSpPr>
        <p:spPr>
          <a:xfrm>
            <a:off x="9838857" y="2816443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SDO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B145BB3-C559-9B7E-50D9-D76FE8583CA9}"/>
              </a:ext>
            </a:extLst>
          </p:cNvPr>
          <p:cNvSpPr/>
          <p:nvPr/>
        </p:nvSpPr>
        <p:spPr>
          <a:xfrm>
            <a:off x="8755042" y="2793288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Luovi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DA72E81-ADC6-E93F-857E-5C92CDCEFFAF}"/>
              </a:ext>
            </a:extLst>
          </p:cNvPr>
          <p:cNvSpPr/>
          <p:nvPr/>
        </p:nvSpPr>
        <p:spPr>
          <a:xfrm>
            <a:off x="1190450" y="4255007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Kastellin lukio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CAD4409-9943-D3B9-6353-802B1A58DAA0}"/>
              </a:ext>
            </a:extLst>
          </p:cNvPr>
          <p:cNvSpPr/>
          <p:nvPr/>
        </p:nvSpPr>
        <p:spPr>
          <a:xfrm>
            <a:off x="2658153" y="4255006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OSYK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EAFC1685-CC76-CE3A-1518-FE174E61AD32}"/>
              </a:ext>
            </a:extLst>
          </p:cNvPr>
          <p:cNvSpPr/>
          <p:nvPr/>
        </p:nvSpPr>
        <p:spPr>
          <a:xfrm>
            <a:off x="3758491" y="4030472"/>
            <a:ext cx="952189" cy="6736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Kempeleen lukio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F6A4A88-ED4E-1CF3-B4A5-320C2123743B}"/>
              </a:ext>
            </a:extLst>
          </p:cNvPr>
          <p:cNvSpPr/>
          <p:nvPr/>
        </p:nvSpPr>
        <p:spPr>
          <a:xfrm>
            <a:off x="6467487" y="4399279"/>
            <a:ext cx="974414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DCF9E13-8752-FF26-7ACE-A20EC3B4249A}"/>
              </a:ext>
            </a:extLst>
          </p:cNvPr>
          <p:cNvSpPr/>
          <p:nvPr/>
        </p:nvSpPr>
        <p:spPr>
          <a:xfrm>
            <a:off x="6450455" y="5358224"/>
            <a:ext cx="974414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Steinerlukio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E107E9BA-A2C3-9C4A-4572-546132470FBF}"/>
              </a:ext>
            </a:extLst>
          </p:cNvPr>
          <p:cNvSpPr/>
          <p:nvPr/>
        </p:nvSpPr>
        <p:spPr>
          <a:xfrm>
            <a:off x="7146004" y="2010525"/>
            <a:ext cx="1005814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OSAO Kaukovainio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9228D56-AF80-F786-73D6-59C42BA3117C}"/>
              </a:ext>
            </a:extLst>
          </p:cNvPr>
          <p:cNvSpPr/>
          <p:nvPr/>
        </p:nvSpPr>
        <p:spPr>
          <a:xfrm>
            <a:off x="7181888" y="1223133"/>
            <a:ext cx="1092100" cy="4300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OSAO Kontinkangas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E42B6E0F-06CB-F7AF-78EC-B5F880EA8204}"/>
              </a:ext>
            </a:extLst>
          </p:cNvPr>
          <p:cNvSpPr/>
          <p:nvPr/>
        </p:nvSpPr>
        <p:spPr>
          <a:xfrm>
            <a:off x="583784" y="2736652"/>
            <a:ext cx="1054756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Madetojan musiikkilukio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9BA6D87A-4BD9-C7BF-41DB-AA0DE638CB76}"/>
              </a:ext>
            </a:extLst>
          </p:cNvPr>
          <p:cNvSpPr/>
          <p:nvPr/>
        </p:nvSpPr>
        <p:spPr>
          <a:xfrm>
            <a:off x="2394692" y="2736653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Lyseo, IB ja AS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740A0F5B-F94B-487E-2D37-9AD9E6A35D86}"/>
              </a:ext>
            </a:extLst>
          </p:cNvPr>
          <p:cNvSpPr/>
          <p:nvPr/>
        </p:nvSpPr>
        <p:spPr>
          <a:xfrm>
            <a:off x="3904930" y="2736653"/>
            <a:ext cx="836123" cy="528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Limingan lukio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73A5F53A-4857-8B5F-14C3-AB149D7AC865}"/>
              </a:ext>
            </a:extLst>
          </p:cNvPr>
          <p:cNvSpPr/>
          <p:nvPr/>
        </p:nvSpPr>
        <p:spPr>
          <a:xfrm>
            <a:off x="5233691" y="3451544"/>
            <a:ext cx="805751" cy="449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Opojen infopiste</a:t>
            </a:r>
          </a:p>
        </p:txBody>
      </p:sp>
    </p:spTree>
    <p:extLst>
      <p:ext uri="{BB962C8B-B14F-4D97-AF65-F5344CB8AC3E}">
        <p14:creationId xmlns:p14="http://schemas.microsoft.com/office/powerpoint/2010/main" val="198300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>
            <a:extLst>
              <a:ext uri="{FF2B5EF4-FFF2-40B4-BE49-F238E27FC236}">
                <a16:creationId xmlns:a16="http://schemas.microsoft.com/office/drawing/2014/main" id="{16FF3F7F-0FCE-41C0-AFCB-B82DA0F9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31" y="158840"/>
            <a:ext cx="4790032" cy="2779466"/>
          </a:xfrm>
        </p:spPr>
        <p:txBody>
          <a:bodyPr lIns="91440" tIns="45720" rIns="91440" bIns="45720" anchor="ctr"/>
          <a:lstStyle/>
          <a:p>
            <a:r>
              <a:rPr lang="en-US" err="1">
                <a:cs typeface="Posterama"/>
              </a:rPr>
              <a:t>Yhteishaku</a:t>
            </a:r>
            <a:r>
              <a:rPr lang="en-US">
                <a:cs typeface="Posterama"/>
              </a:rPr>
              <a:t> 2024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24401-DD7F-41EC-8255-1B883631D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0508" y="158983"/>
            <a:ext cx="5886568" cy="3329205"/>
          </a:xfrm>
        </p:spPr>
        <p:txBody>
          <a:bodyPr lIns="91440" tIns="45720" rIns="91440" bIns="45720" anchor="ctr"/>
          <a:lstStyle/>
          <a:p>
            <a:r>
              <a:rPr lang="en-US" err="1"/>
              <a:t>Hakukohteet</a:t>
            </a:r>
            <a:endParaRPr lang="en-US"/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en-US" err="1"/>
              <a:t>Lukiot</a:t>
            </a:r>
            <a:endParaRPr lang="en-US"/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en-US" err="1"/>
              <a:t>Ammatilliset</a:t>
            </a:r>
            <a:r>
              <a:rPr lang="en-US"/>
              <a:t> </a:t>
            </a:r>
            <a:r>
              <a:rPr lang="en-US" err="1"/>
              <a:t>oppilaitokset</a:t>
            </a:r>
            <a:endParaRPr lang="en-US"/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en-US" err="1"/>
              <a:t>Vaativana</a:t>
            </a:r>
            <a:r>
              <a:rPr lang="en-US"/>
              <a:t> </a:t>
            </a:r>
            <a:r>
              <a:rPr lang="en-US" err="1"/>
              <a:t>erityisenä</a:t>
            </a:r>
            <a:r>
              <a:rPr lang="en-US"/>
              <a:t> </a:t>
            </a:r>
            <a:r>
              <a:rPr lang="en-US" err="1"/>
              <a:t>tukena</a:t>
            </a:r>
            <a:r>
              <a:rPr lang="en-US"/>
              <a:t> </a:t>
            </a:r>
            <a:r>
              <a:rPr lang="en-US" err="1"/>
              <a:t>järjestettävä</a:t>
            </a:r>
            <a:r>
              <a:rPr lang="en-US"/>
              <a:t> </a:t>
            </a:r>
            <a:r>
              <a:rPr lang="en-US" err="1"/>
              <a:t>ammatillinen</a:t>
            </a:r>
            <a:r>
              <a:rPr lang="en-US"/>
              <a:t> </a:t>
            </a:r>
            <a:r>
              <a:rPr lang="en-US" err="1"/>
              <a:t>koulutus</a:t>
            </a:r>
            <a:r>
              <a:rPr lang="en-US"/>
              <a:t> (</a:t>
            </a:r>
            <a:r>
              <a:rPr lang="en-US" err="1"/>
              <a:t>Luovi</a:t>
            </a:r>
            <a:r>
              <a:rPr lang="en-US"/>
              <a:t>)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en-US" err="1"/>
              <a:t>Tutkintokoulutukseen</a:t>
            </a:r>
            <a:r>
              <a:rPr lang="en-US"/>
              <a:t> </a:t>
            </a:r>
            <a:r>
              <a:rPr lang="en-US" err="1"/>
              <a:t>valmentava</a:t>
            </a:r>
            <a:r>
              <a:rPr lang="en-US"/>
              <a:t> </a:t>
            </a:r>
            <a:r>
              <a:rPr lang="en-US" err="1"/>
              <a:t>koulutus</a:t>
            </a:r>
            <a:r>
              <a:rPr lang="en-US"/>
              <a:t> (TUVA)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en-US" err="1"/>
              <a:t>Työhön</a:t>
            </a:r>
            <a:r>
              <a:rPr lang="en-US"/>
              <a:t> ja </a:t>
            </a:r>
            <a:r>
              <a:rPr lang="en-US" err="1"/>
              <a:t>itsenäiseen</a:t>
            </a:r>
            <a:r>
              <a:rPr lang="en-US"/>
              <a:t> </a:t>
            </a:r>
            <a:r>
              <a:rPr lang="en-US" err="1"/>
              <a:t>elämään</a:t>
            </a:r>
            <a:r>
              <a:rPr lang="en-US"/>
              <a:t> </a:t>
            </a:r>
            <a:r>
              <a:rPr lang="en-US" err="1"/>
              <a:t>valmistavat</a:t>
            </a:r>
            <a:r>
              <a:rPr lang="en-US"/>
              <a:t> </a:t>
            </a:r>
            <a:r>
              <a:rPr lang="en-US" err="1"/>
              <a:t>koulutukset</a:t>
            </a:r>
            <a:r>
              <a:rPr lang="en-US"/>
              <a:t> (TELMA)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en-US" err="1"/>
              <a:t>Kansanopistojen</a:t>
            </a:r>
            <a:r>
              <a:rPr lang="en-US"/>
              <a:t> </a:t>
            </a:r>
            <a:r>
              <a:rPr lang="en-US" err="1"/>
              <a:t>oppivelvollisuuslinjat</a:t>
            </a:r>
            <a:r>
              <a:rPr lang="en-US"/>
              <a:t> </a:t>
            </a:r>
          </a:p>
        </p:txBody>
      </p:sp>
      <p:pic>
        <p:nvPicPr>
          <p:cNvPr id="12" name="Picture Placeholder 11" descr="Picture of a dog looking our the window of a boat on the water ">
            <a:extLst>
              <a:ext uri="{FF2B5EF4-FFF2-40B4-BE49-F238E27FC236}">
                <a16:creationId xmlns:a16="http://schemas.microsoft.com/office/drawing/2014/main" id="{9DBD693D-C017-4A81-A541-E61AC5BDB2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41" y="3560915"/>
            <a:ext cx="11812017" cy="32933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32D9B-1ACD-4116-A9A2-21EDA7FA74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Freeform: Shape 2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7" name="Freeform: Shape 3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53" name="Rectangle 5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5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 descr="Black and white picture of yachts sailing">
            <a:extLst>
              <a:ext uri="{FF2B5EF4-FFF2-40B4-BE49-F238E27FC236}">
                <a16:creationId xmlns:a16="http://schemas.microsoft.com/office/drawing/2014/main" id="{87124CE7-F971-49E7-B50B-C260A251A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59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0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5452" y="2384474"/>
            <a:ext cx="5608088" cy="37857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err="1"/>
              <a:t>Yhteishaun</a:t>
            </a:r>
            <a:r>
              <a:rPr lang="en-US"/>
              <a:t> </a:t>
            </a:r>
            <a:r>
              <a:rPr lang="en-US" err="1"/>
              <a:t>aikataulu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>
                <a:solidFill>
                  <a:srgbClr val="FFFFFF"/>
                </a:solidFill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 cap="all">
              <a:solidFill>
                <a:srgbClr val="FFFFFF"/>
              </a:solidFill>
              <a:cs typeface="Segoe UI Semilight" panose="020B0402040204020203" pitchFamily="34" charset="0"/>
            </a:endParaRPr>
          </a:p>
        </p:txBody>
      </p:sp>
      <p:graphicFrame>
        <p:nvGraphicFramePr>
          <p:cNvPr id="23" name="Sisällön paikkamerkki 4">
            <a:extLst>
              <a:ext uri="{FF2B5EF4-FFF2-40B4-BE49-F238E27FC236}">
                <a16:creationId xmlns:a16="http://schemas.microsoft.com/office/drawing/2014/main" id="{7973259C-971C-8381-9E43-AE8399FD2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71204"/>
              </p:ext>
            </p:extLst>
          </p:nvPr>
        </p:nvGraphicFramePr>
        <p:xfrm>
          <a:off x="4803076" y="416094"/>
          <a:ext cx="7235682" cy="599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829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27707A-0D74-4391-B40D-9DA61B8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86229" cy="884107"/>
          </a:xfrm>
        </p:spPr>
        <p:txBody>
          <a:bodyPr lIns="91440" tIns="45720" rIns="91440" bIns="45720" anchor="t"/>
          <a:lstStyle/>
          <a:p>
            <a:r>
              <a:rPr lang="en-US" err="1">
                <a:cs typeface="Posterama"/>
              </a:rPr>
              <a:t>Opintopolun</a:t>
            </a:r>
            <a:r>
              <a:rPr lang="en-US">
                <a:cs typeface="Posterama"/>
              </a:rPr>
              <a:t> </a:t>
            </a:r>
            <a:r>
              <a:rPr lang="en-US" err="1">
                <a:cs typeface="Posterama"/>
              </a:rPr>
              <a:t>hakulomake</a:t>
            </a:r>
            <a:endParaRPr lang="en-US" err="1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0EA84E-37B0-4EF8-97A4-327D8F38C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351" y="1712385"/>
            <a:ext cx="4756714" cy="597604"/>
          </a:xfrm>
        </p:spPr>
        <p:txBody>
          <a:bodyPr lIns="91440" tIns="45720" rIns="91440" bIns="45720" anchor="t"/>
          <a:lstStyle/>
          <a:p>
            <a:r>
              <a:rPr lang="en-US" err="1"/>
              <a:t>Hakutoivejärjestys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38B01A-F91F-4EF4-B5EE-178E2107B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256820"/>
            <a:ext cx="4745568" cy="3826567"/>
          </a:xfrm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 Enintään seitsemän hakutoivetta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 Hakutoivejärjestys on sitova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 Ammatilliseen koulutukseen hakiessa 1. hakutoiveeseen saa kaksi lisäpistettä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 Valinta aina ylimpään hakutoiveeseen, johon hakijan pisteet/keskiarvo riittävät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2000">
                <a:solidFill>
                  <a:srgbClr val="404040"/>
                </a:solidFill>
                <a:latin typeface="Franklin Gothic Book"/>
              </a:rPr>
              <a:t>Alemmat hakutoiveet peruuntuvat eikä hakija voi tulla valituksi niihin, vaikka pisteet olisivat riittäneet</a:t>
            </a:r>
            <a:endParaRPr lang="en-US" sz="2000">
              <a:solidFill>
                <a:srgbClr val="404040"/>
              </a:solidFill>
              <a:latin typeface="Franklin Gothic Book"/>
            </a:endParaRPr>
          </a:p>
          <a:p>
            <a:pPr marL="383540" lvl="1">
              <a:spcBef>
                <a:spcPts val="200"/>
              </a:spcBef>
              <a:spcAft>
                <a:spcPts val="400"/>
              </a:spcAft>
              <a:buFont typeface="Courier New,monospace" panose="020B0504020202020204" pitchFamily="34" charset="0"/>
              <a:buChar char="o"/>
            </a:pPr>
            <a:r>
              <a:rPr lang="fi-FI" sz="2000">
                <a:solidFill>
                  <a:srgbClr val="404040"/>
                </a:solidFill>
                <a:latin typeface="Franklin Gothic Book"/>
              </a:rPr>
              <a:t>Ylempiin hakutoiveisiin voi päästä varasijalta 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5759BA-D967-4688-A625-35405465AE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7760" y="1702870"/>
            <a:ext cx="4756714" cy="597604"/>
          </a:xfrm>
        </p:spPr>
        <p:txBody>
          <a:bodyPr lIns="91440" tIns="45720" rIns="91440" bIns="45720" anchor="t"/>
          <a:lstStyle/>
          <a:p>
            <a:r>
              <a:rPr lang="en-US" err="1"/>
              <a:t>Hakutoiveiden</a:t>
            </a:r>
            <a:r>
              <a:rPr lang="en-US"/>
              <a:t> </a:t>
            </a:r>
            <a:r>
              <a:rPr lang="en-US" err="1"/>
              <a:t>muuttaminen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513B9FD-5ED9-47A6-9D8D-02CE6F5384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256712"/>
            <a:ext cx="4754975" cy="3826567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Hakutoiveita voi muuttaa vain hakuaikana</a:t>
            </a:r>
            <a:endParaRPr lang="en-US" sz="19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Hakija voi itse tehdä hakutoivemuutokset sähköpostivahvistuksen mukana tulevan linkin kautta (ei siis opo eikä hakijan huoltaja)</a:t>
            </a:r>
            <a:endParaRPr lang="en-US" sz="190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72897-66FA-4F1E-944B-A635233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FD6F30-C9E3-41A0-A55E-9481AC72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846477"/>
          </a:xfrm>
        </p:spPr>
        <p:txBody>
          <a:bodyPr lIns="91440" tIns="45720" rIns="91440" bIns="45720" anchor="t"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E3811-D41A-4D85-B150-7AFDC5F57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637" y="1806459"/>
            <a:ext cx="3327366" cy="898641"/>
          </a:xfrm>
        </p:spPr>
        <p:txBody>
          <a:bodyPr lIns="91440" tIns="45720" rIns="91440" bIns="45720" anchor="t"/>
          <a:lstStyle/>
          <a:p>
            <a:r>
              <a:rPr lang="en-US" err="1"/>
              <a:t>Millä</a:t>
            </a:r>
            <a:r>
              <a:rPr lang="en-US"/>
              <a:t> </a:t>
            </a:r>
            <a:r>
              <a:rPr lang="en-US" err="1"/>
              <a:t>todistuksella</a:t>
            </a:r>
            <a:r>
              <a:rPr lang="en-US"/>
              <a:t> </a:t>
            </a:r>
            <a:r>
              <a:rPr lang="en-US" err="1"/>
              <a:t>haetaan</a:t>
            </a:r>
            <a:r>
              <a:rPr lang="en-US"/>
              <a:t>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43CD2B-9160-40FC-B238-1804C79D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30" y="2746004"/>
            <a:ext cx="3319569" cy="336560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err="1"/>
              <a:t>Opiskelijaksi</a:t>
            </a:r>
            <a:r>
              <a:rPr lang="en-US"/>
              <a:t> </a:t>
            </a:r>
            <a:r>
              <a:rPr lang="en-US" err="1"/>
              <a:t>ottamisessa</a:t>
            </a:r>
            <a:r>
              <a:rPr lang="en-US"/>
              <a:t> </a:t>
            </a:r>
            <a:r>
              <a:rPr lang="en-US" err="1"/>
              <a:t>käytetään</a:t>
            </a:r>
            <a:r>
              <a:rPr lang="en-US"/>
              <a:t> </a:t>
            </a:r>
            <a:r>
              <a:rPr lang="en-US" err="1"/>
              <a:t>perusopetuksen</a:t>
            </a:r>
            <a:r>
              <a:rPr lang="en-US"/>
              <a:t> </a:t>
            </a:r>
            <a:r>
              <a:rPr lang="en-US" err="1"/>
              <a:t>päättötodistusta</a:t>
            </a:r>
            <a:endParaRPr lang="en-US"/>
          </a:p>
          <a:p>
            <a:r>
              <a:rPr lang="en-US" err="1"/>
              <a:t>Peruskoulun</a:t>
            </a:r>
            <a:r>
              <a:rPr lang="en-US"/>
              <a:t> </a:t>
            </a:r>
            <a:r>
              <a:rPr lang="en-US" err="1"/>
              <a:t>päättävältä</a:t>
            </a:r>
            <a:r>
              <a:rPr lang="en-US"/>
              <a:t> </a:t>
            </a:r>
            <a:r>
              <a:rPr lang="en-US" err="1"/>
              <a:t>hakijalta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kysytä</a:t>
            </a:r>
            <a:r>
              <a:rPr lang="en-US"/>
              <a:t> </a:t>
            </a:r>
            <a:r>
              <a:rPr lang="en-US" err="1"/>
              <a:t>hakuvaiheessa</a:t>
            </a:r>
            <a:r>
              <a:rPr lang="en-US"/>
              <a:t> </a:t>
            </a:r>
            <a:r>
              <a:rPr lang="en-US" err="1"/>
              <a:t>arvosanoja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DD2265-8935-4BBA-BE56-04459C5EF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1876" y="1806459"/>
            <a:ext cx="6365959" cy="908048"/>
          </a:xfrm>
        </p:spPr>
        <p:txBody>
          <a:bodyPr lIns="91440" tIns="45720" rIns="91440" bIns="45720" anchor="t"/>
          <a:lstStyle/>
          <a:p>
            <a:r>
              <a:rPr lang="en-US" err="1"/>
              <a:t>Hakijan</a:t>
            </a:r>
            <a:r>
              <a:rPr lang="en-US"/>
              <a:t> </a:t>
            </a:r>
            <a:r>
              <a:rPr lang="en-US" err="1"/>
              <a:t>sähköpostiosoite</a:t>
            </a:r>
            <a:r>
              <a:rPr lang="en-US"/>
              <a:t> on </a:t>
            </a:r>
            <a:r>
              <a:rPr lang="en-US" err="1"/>
              <a:t>pakollinen</a:t>
            </a:r>
            <a:r>
              <a:rPr lang="en-US"/>
              <a:t> </a:t>
            </a:r>
            <a:r>
              <a:rPr lang="en-US" err="1"/>
              <a:t>tieto</a:t>
            </a:r>
            <a:r>
              <a:rPr lang="en-US"/>
              <a:t>, </a:t>
            </a:r>
            <a:r>
              <a:rPr lang="en-US" err="1"/>
              <a:t>koska</a:t>
            </a:r>
            <a:r>
              <a:rPr lang="en-US"/>
              <a:t> </a:t>
            </a:r>
            <a:r>
              <a:rPr lang="en-US" err="1"/>
              <a:t>silloin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6191A93-3D1D-4E77-AD7E-00490FF6ABD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41769" y="2746004"/>
            <a:ext cx="6527494" cy="3365605"/>
          </a:xfrm>
        </p:spPr>
        <p:txBody>
          <a:bodyPr lIns="91440" tIns="45720" rIns="91440" bIns="45720" anchor="t">
            <a:normAutofit fontScale="92500"/>
          </a:bodyPr>
          <a:lstStyle/>
          <a:p>
            <a:r>
              <a:rPr lang="en-US"/>
              <a:t> </a:t>
            </a:r>
            <a:r>
              <a:rPr lang="en-US" err="1"/>
              <a:t>saa</a:t>
            </a:r>
            <a:r>
              <a:rPr lang="en-US"/>
              <a:t> </a:t>
            </a:r>
            <a:r>
              <a:rPr lang="en-US" err="1"/>
              <a:t>kuittauksen</a:t>
            </a:r>
            <a:r>
              <a:rPr lang="en-US"/>
              <a:t> </a:t>
            </a:r>
            <a:r>
              <a:rPr lang="en-US" err="1"/>
              <a:t>sähköpostiin</a:t>
            </a:r>
            <a:r>
              <a:rPr lang="en-US"/>
              <a:t> </a:t>
            </a:r>
            <a:r>
              <a:rPr lang="en-US" err="1"/>
              <a:t>hakemuksen</a:t>
            </a:r>
            <a:r>
              <a:rPr lang="en-US"/>
              <a:t> </a:t>
            </a:r>
            <a:r>
              <a:rPr lang="en-US" err="1"/>
              <a:t>vastaanottamisesta</a:t>
            </a:r>
            <a:endParaRPr lang="en-US"/>
          </a:p>
          <a:p>
            <a:r>
              <a:rPr lang="en-US"/>
              <a:t> 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muokata</a:t>
            </a:r>
            <a:r>
              <a:rPr lang="en-US"/>
              <a:t> </a:t>
            </a:r>
            <a:r>
              <a:rPr lang="en-US" err="1"/>
              <a:t>hakemustaan</a:t>
            </a:r>
            <a:r>
              <a:rPr lang="en-US"/>
              <a:t> </a:t>
            </a:r>
            <a:r>
              <a:rPr lang="en-US" err="1"/>
              <a:t>hakuaikana</a:t>
            </a:r>
            <a:r>
              <a:rPr lang="en-US"/>
              <a:t> </a:t>
            </a:r>
            <a:r>
              <a:rPr lang="en-US" err="1"/>
              <a:t>sähköpostivahvistuksen</a:t>
            </a:r>
            <a:r>
              <a:rPr lang="en-US"/>
              <a:t> </a:t>
            </a:r>
            <a:r>
              <a:rPr lang="en-US" err="1"/>
              <a:t>mukana</a:t>
            </a:r>
            <a:r>
              <a:rPr lang="en-US"/>
              <a:t> </a:t>
            </a:r>
            <a:r>
              <a:rPr lang="en-US" err="1"/>
              <a:t>tulevan</a:t>
            </a:r>
            <a:r>
              <a:rPr lang="en-US"/>
              <a:t> </a:t>
            </a:r>
            <a:r>
              <a:rPr lang="en-US" err="1"/>
              <a:t>linkin</a:t>
            </a:r>
            <a:r>
              <a:rPr lang="en-US"/>
              <a:t> </a:t>
            </a:r>
            <a:r>
              <a:rPr lang="en-US" err="1"/>
              <a:t>kautta</a:t>
            </a:r>
            <a:endParaRPr lang="en-US"/>
          </a:p>
          <a:p>
            <a:r>
              <a:rPr lang="en-US" err="1"/>
              <a:t>saa</a:t>
            </a:r>
            <a:r>
              <a:rPr lang="en-US"/>
              <a:t> </a:t>
            </a:r>
            <a:r>
              <a:rPr lang="en-US" err="1"/>
              <a:t>ennakkokirjeen</a:t>
            </a:r>
            <a:r>
              <a:rPr lang="en-US"/>
              <a:t> </a:t>
            </a:r>
            <a:r>
              <a:rPr lang="en-US" err="1"/>
              <a:t>valintojen</a:t>
            </a:r>
            <a:r>
              <a:rPr lang="en-US"/>
              <a:t> </a:t>
            </a:r>
            <a:r>
              <a:rPr lang="en-US" err="1"/>
              <a:t>aikataulusta</a:t>
            </a:r>
            <a:r>
              <a:rPr lang="en-US"/>
              <a:t> ja </a:t>
            </a:r>
            <a:r>
              <a:rPr lang="en-US" err="1"/>
              <a:t>menettelytavoista</a:t>
            </a:r>
            <a:r>
              <a:rPr lang="en-US"/>
              <a:t> (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kutsu</a:t>
            </a:r>
            <a:r>
              <a:rPr lang="en-US"/>
              <a:t> </a:t>
            </a:r>
            <a:r>
              <a:rPr lang="en-US" err="1"/>
              <a:t>valintakokeeseen</a:t>
            </a:r>
            <a:r>
              <a:rPr lang="en-US"/>
              <a:t>)</a:t>
            </a:r>
          </a:p>
          <a:p>
            <a:r>
              <a:rPr lang="en-US" err="1"/>
              <a:t>saa</a:t>
            </a:r>
            <a:r>
              <a:rPr lang="en-US"/>
              <a:t> </a:t>
            </a:r>
            <a:r>
              <a:rPr lang="en-US" err="1"/>
              <a:t>tuloskirjeen</a:t>
            </a:r>
            <a:r>
              <a:rPr lang="en-US"/>
              <a:t> </a:t>
            </a:r>
            <a:r>
              <a:rPr lang="en-US" err="1"/>
              <a:t>sähköpostiin</a:t>
            </a:r>
            <a:endParaRPr lang="en-US"/>
          </a:p>
          <a:p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ottaa</a:t>
            </a:r>
            <a:r>
              <a:rPr lang="en-US"/>
              <a:t> </a:t>
            </a:r>
            <a:r>
              <a:rPr lang="en-US" err="1"/>
              <a:t>opiskelupaikan</a:t>
            </a:r>
            <a:r>
              <a:rPr lang="en-US"/>
              <a:t> </a:t>
            </a:r>
            <a:r>
              <a:rPr lang="en-US" err="1"/>
              <a:t>vastaan</a:t>
            </a:r>
            <a:r>
              <a:rPr lang="en-US"/>
              <a:t> </a:t>
            </a:r>
            <a:r>
              <a:rPr lang="en-US" err="1"/>
              <a:t>sähköisesti</a:t>
            </a:r>
            <a:r>
              <a:rPr lang="en-US"/>
              <a:t> ja </a:t>
            </a:r>
            <a:r>
              <a:rPr lang="en-US" err="1"/>
              <a:t>ilmoittautua</a:t>
            </a:r>
            <a:r>
              <a:rPr lang="en-US"/>
              <a:t> </a:t>
            </a:r>
            <a:r>
              <a:rPr lang="en-US" err="1"/>
              <a:t>läsnäolevaksi</a:t>
            </a:r>
          </a:p>
          <a:p>
            <a:r>
              <a:rPr lang="en-US" b="1" err="1"/>
              <a:t>Hakijan</a:t>
            </a:r>
            <a:r>
              <a:rPr lang="en-US" b="1"/>
              <a:t> </a:t>
            </a:r>
            <a:r>
              <a:rPr lang="en-US" b="1" err="1"/>
              <a:t>sähköpostiosoitteen</a:t>
            </a:r>
            <a:r>
              <a:rPr lang="en-US" b="1"/>
              <a:t> </a:t>
            </a:r>
            <a:r>
              <a:rPr lang="en-US" b="1" err="1"/>
              <a:t>tulee</a:t>
            </a:r>
            <a:r>
              <a:rPr lang="en-US" b="1"/>
              <a:t> olla </a:t>
            </a:r>
            <a:r>
              <a:rPr lang="en-US" b="1" err="1"/>
              <a:t>sellainen</a:t>
            </a:r>
            <a:r>
              <a:rPr lang="en-US" b="1"/>
              <a:t>, </a:t>
            </a:r>
            <a:r>
              <a:rPr lang="en-US" b="1" err="1"/>
              <a:t>joka</a:t>
            </a:r>
            <a:r>
              <a:rPr lang="en-US" b="1"/>
              <a:t> on </a:t>
            </a:r>
            <a:r>
              <a:rPr lang="en-US" b="1" err="1"/>
              <a:t>voimassa</a:t>
            </a:r>
            <a:r>
              <a:rPr lang="en-US" b="1"/>
              <a:t> </a:t>
            </a:r>
            <a:r>
              <a:rPr lang="en-US" b="1" err="1"/>
              <a:t>elokuun</a:t>
            </a:r>
            <a:r>
              <a:rPr lang="en-US" b="1"/>
              <a:t> </a:t>
            </a:r>
            <a:r>
              <a:rPr lang="en-US" b="1" err="1"/>
              <a:t>loppuun</a:t>
            </a:r>
            <a:r>
              <a:rPr lang="en-US" b="1"/>
              <a:t> </a:t>
            </a:r>
            <a:r>
              <a:rPr lang="en-US" b="1" err="1"/>
              <a:t>saakka</a:t>
            </a:r>
            <a:r>
              <a:rPr lang="en-US" b="1"/>
              <a:t>!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B77451C-36BF-4034-9DE7-6E9CF35F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27707A-0D74-4391-B40D-9DA61B8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86229" cy="884107"/>
          </a:xfrm>
        </p:spPr>
        <p:txBody>
          <a:bodyPr lIns="91440" tIns="45720" rIns="91440" bIns="45720" anchor="t"/>
          <a:lstStyle/>
          <a:p>
            <a:r>
              <a:rPr lang="en-US">
                <a:cs typeface="Posterama"/>
              </a:rPr>
              <a:t>Oma </a:t>
            </a:r>
            <a:r>
              <a:rPr lang="en-US" err="1">
                <a:cs typeface="Posterama"/>
              </a:rPr>
              <a:t>Opintopolku</a:t>
            </a:r>
            <a:r>
              <a:rPr lang="en-US">
                <a:cs typeface="Posterama"/>
              </a:rPr>
              <a:t> -</a:t>
            </a:r>
            <a:r>
              <a:rPr lang="en-US" err="1">
                <a:cs typeface="Posterama"/>
              </a:rPr>
              <a:t>palvelu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38B01A-F91F-4EF4-B5EE-178E2107B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256820"/>
            <a:ext cx="4745568" cy="3826567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>
                <a:solidFill>
                  <a:srgbClr val="404040"/>
                </a:solidFill>
                <a:latin typeface="Franklin Gothic Book"/>
              </a:rPr>
              <a:t>Jos hakijalla on verkkopankkitunnukset, mobiilivarmenne tai sähköinen henkilökortti, voi hän kirjautua Opintopolku.fi -osoitteessa Oma Opintopolku palveluun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5759BA-D967-4688-A625-35405465AE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7760" y="1702870"/>
            <a:ext cx="4756714" cy="597604"/>
          </a:xfrm>
        </p:spPr>
        <p:txBody>
          <a:bodyPr lIns="91440" tIns="45720" rIns="91440" bIns="45720" anchor="t"/>
          <a:lstStyle/>
          <a:p>
            <a:r>
              <a:rPr lang="en-US"/>
              <a:t>Oma </a:t>
            </a:r>
            <a:r>
              <a:rPr lang="en-US" err="1"/>
              <a:t>Opintopolku</a:t>
            </a:r>
            <a:r>
              <a:rPr lang="en-US"/>
              <a:t> –</a:t>
            </a:r>
            <a:r>
              <a:rPr lang="en-US" err="1"/>
              <a:t>palvelussa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mm.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513B9FD-5ED9-47A6-9D8D-02CE6F5384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656297"/>
            <a:ext cx="4736390" cy="3426982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Muuttaa hakutoiveita hakuaikana</a:t>
            </a:r>
            <a:endParaRPr lang="en-US" sz="1900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Muokata henkilötietoja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Katsella koko hakemusta ja tulostaa sen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Nähdä valintojen tulokset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r>
              <a:rPr lang="fi-FI" sz="1900">
                <a:solidFill>
                  <a:srgbClr val="404040"/>
                </a:solidFill>
                <a:latin typeface="Franklin Gothic Book"/>
              </a:rPr>
              <a:t>Ottaa opiskelupaikka vastaan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Courier New,monospace" panose="020B0504020202020204" pitchFamily="34" charset="0"/>
              <a:buChar char="o"/>
            </a:pPr>
            <a:endParaRPr lang="fi-FI" sz="1900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72897-66FA-4F1E-944B-A635233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545FAF-5E14-2E61-038E-F63CF6D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Huoltajan kuuleminen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DB0199C-C678-533D-9E9C-8CDFEFE7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7E817DC-A98F-2C7C-955F-F8147EBF24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038" y="1832788"/>
            <a:ext cx="5144848" cy="4629497"/>
          </a:xfrm>
        </p:spPr>
        <p:txBody>
          <a:bodyPr lIns="91440" tIns="45720" rIns="91440" bIns="45720" anchor="t"/>
          <a:lstStyle/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Oppilas tekee hakusuunnitelman </a:t>
            </a:r>
            <a:br>
              <a:rPr lang="fi-FI" sz="2400">
                <a:latin typeface="Franklin Gothic Book"/>
              </a:rPr>
            </a:br>
            <a:r>
              <a:rPr lang="fi-FI" sz="2400">
                <a:solidFill>
                  <a:srgbClr val="404040"/>
                </a:solidFill>
                <a:latin typeface="Franklin Gothic Book"/>
              </a:rPr>
              <a:t>jatko-opinnoista Wilmaan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Huoltaja kuittaa nähneensä hakusuunnitelman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Haku tehdään pääsääntöisesti koulussa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Huoltajien sähköpostiosoitteet kysytään myös hakulomakkeella ja huoltaja saa kuittauksen hakemuksen perillemenosta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6F850D5-5BA3-FA72-B564-633F549C9910}"/>
              </a:ext>
            </a:extLst>
          </p:cNvPr>
          <p:cNvSpPr txBox="1"/>
          <p:nvPr/>
        </p:nvSpPr>
        <p:spPr>
          <a:xfrm>
            <a:off x="8001000" y="261124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7DD52C-C2C7-CC88-D3CC-42B45A44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08" y="1831137"/>
            <a:ext cx="5932310" cy="2039992"/>
          </a:xfrm>
          <a:prstGeom prst="rect">
            <a:avLst/>
          </a:prstGeom>
        </p:spPr>
      </p:pic>
      <p:pic>
        <p:nvPicPr>
          <p:cNvPr id="11" name="Kuva 10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1574262D-7E29-E234-6396-B3ED8B18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95" y="4231856"/>
            <a:ext cx="5999019" cy="16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1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47B7D-A04C-EB7E-7E4A-D576646F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Harkintaan perustuva valinta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89AB38-7838-723D-30AB-EA8E59A7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5BAF87D-3F9A-1C4C-7849-0547E7021C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9180395" cy="3902603"/>
          </a:xfrm>
        </p:spPr>
        <p:txBody>
          <a:bodyPr lIns="91440" tIns="45720" rIns="91440" bIns="45720" anchor="t"/>
          <a:lstStyle/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Koulutuksen järjestäjä voi erityisen syyn perusteella ottaa opiskelijaksi hakupisteistä riippumatta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Syitä voivat olla oppimisvaikeudet, sosiaaliset syyt, kielitaidon tai koulutodistusten puute tai vertailuvaikeudet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Hakija, jonka äidinkielen ja matematiikan oppimäärä on yksilöllistetty, hakee pelkästään harkinnanvaraisessa haussa 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Perustelut (liitteet) on toimitettava hakuaikana suoraan oppilaitokseen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00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456878-D17B-7E31-256B-DC709E82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>
                <a:cs typeface="Posterama"/>
              </a:rPr>
              <a:t>Valinta lukiokoulutukseen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307176-5EB8-FF61-69B7-3659FD01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610509D-D130-CAC7-B506-8F7B4D97FE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666196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Hakijat valitaan lukiokoulutukseen lukuaineiden keskiarvojärjestyksessä</a:t>
            </a:r>
            <a:endParaRPr lang="en-US" sz="2400">
              <a:solidFill>
                <a:srgbClr val="404040"/>
              </a:solidFill>
              <a:latin typeface="Franklin Gothic Book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Courier New,monospace"/>
              <a:buChar char="o"/>
            </a:pPr>
            <a:r>
              <a:rPr lang="fi-FI">
                <a:solidFill>
                  <a:srgbClr val="404040"/>
                </a:solidFill>
                <a:latin typeface="Franklin Gothic Book"/>
              </a:rPr>
              <a:t>Äidinkieli, muut kielet, matematiikka, fysiikka, kemia, biologia, maantieto, uskonto/ET, historia, yhteiskuntaoppi, terveystieto.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Lukio voi asettaa alimman hyväksyttävän keskiarvon valittaville.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Courier New,monospace"/>
              <a:buChar char="o"/>
            </a:pPr>
            <a:r>
              <a:rPr lang="fi-FI" sz="2400">
                <a:solidFill>
                  <a:srgbClr val="404040"/>
                </a:solidFill>
                <a:latin typeface="Franklin Gothic Book"/>
              </a:rPr>
              <a:t>Erikoislukioissa voi olla lisäksi myös pääsykokeita ja/tai lisänäyttöjä 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25028257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84AF1CF025C044BA65DC8E635C67BEA" ma:contentTypeVersion="11" ma:contentTypeDescription="Luo uusi asiakirja." ma:contentTypeScope="" ma:versionID="79be24f2e5fd904f9d8232c0e3aadff2">
  <xsd:schema xmlns:xsd="http://www.w3.org/2001/XMLSchema" xmlns:xs="http://www.w3.org/2001/XMLSchema" xmlns:p="http://schemas.microsoft.com/office/2006/metadata/properties" xmlns:ns2="ededd957-39bd-48fe-95e2-ccf8441f8479" xmlns:ns3="482338b7-f06c-44f7-a66b-ffcc1ceb6f44" targetNamespace="http://schemas.microsoft.com/office/2006/metadata/properties" ma:root="true" ma:fieldsID="5dfdc22d6673b656d7962f7f95c5f0b5" ns2:_="" ns3:_="">
    <xsd:import namespace="ededd957-39bd-48fe-95e2-ccf8441f8479"/>
    <xsd:import namespace="482338b7-f06c-44f7-a66b-ffcc1ceb6f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dd957-39bd-48fe-95e2-ccf8441f8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338b7-f06c-44f7-a66b-ffcc1ceb6f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dedd957-39bd-48fe-95e2-ccf8441f8479" xsi:nil="true"/>
    <SharedWithUsers xmlns="482338b7-f06c-44f7-a66b-ffcc1ceb6f4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5E2802-9433-4964-B550-6B2C67F9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D8D5A0-538E-4D23-B132-83D5E3292BAC}">
  <ds:schemaRefs>
    <ds:schemaRef ds:uri="482338b7-f06c-44f7-a66b-ffcc1ceb6f44"/>
    <ds:schemaRef ds:uri="ededd957-39bd-48fe-95e2-ccf8441f84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2B19F1-827B-4D29-A0BB-81814D5A90F0}">
  <ds:schemaRefs>
    <ds:schemaRef ds:uri="482338b7-f06c-44f7-a66b-ffcc1ceb6f44"/>
    <ds:schemaRef ds:uri="ededd957-39bd-48fe-95e2-ccf8441f84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985</Words>
  <Application>Microsoft Office PowerPoint</Application>
  <PresentationFormat>Laajakuva</PresentationFormat>
  <Paragraphs>220</Paragraphs>
  <Slides>19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33" baseType="lpstr">
      <vt:lpstr>Arial</vt:lpstr>
      <vt:lpstr>Avenir Next LT Pro</vt:lpstr>
      <vt:lpstr>AvenirNext LT Pro Medium</vt:lpstr>
      <vt:lpstr>Bookman Old Style</vt:lpstr>
      <vt:lpstr>Calibri</vt:lpstr>
      <vt:lpstr>Calibri Light</vt:lpstr>
      <vt:lpstr>Courier New</vt:lpstr>
      <vt:lpstr>Courier New,monospace</vt:lpstr>
      <vt:lpstr>Franklin Gothic Book</vt:lpstr>
      <vt:lpstr>Posterama</vt:lpstr>
      <vt:lpstr>Tw Cen MT</vt:lpstr>
      <vt:lpstr>Wingdings</vt:lpstr>
      <vt:lpstr>ExploreVTI</vt:lpstr>
      <vt:lpstr>Office-teema</vt:lpstr>
      <vt:lpstr>Jatko-opintoilta 29.11.2023</vt:lpstr>
      <vt:lpstr>Yhteishaku 2024</vt:lpstr>
      <vt:lpstr>PowerPoint-esitys</vt:lpstr>
      <vt:lpstr>Opintopolun hakulomake</vt:lpstr>
      <vt:lpstr>PowerPoint-esitys</vt:lpstr>
      <vt:lpstr>Oma Opintopolku -palvelu</vt:lpstr>
      <vt:lpstr>Huoltajan kuuleminen</vt:lpstr>
      <vt:lpstr>Harkintaan perustuva valinta</vt:lpstr>
      <vt:lpstr>Valinta lukiokoulutukseen</vt:lpstr>
      <vt:lpstr>Lähilukioiden keskiarvorajoja</vt:lpstr>
      <vt:lpstr>Valinta ammatilliseen koulutukseen</vt:lpstr>
      <vt:lpstr>Päättötodistuksen pisteytys ammatilliseen koulutukseen</vt:lpstr>
      <vt:lpstr>Pääsykoe</vt:lpstr>
      <vt:lpstr>Terveydelliset seikat</vt:lpstr>
      <vt:lpstr>Kaksoistutkinto</vt:lpstr>
      <vt:lpstr>Opiskelijavalintojen tulokset</vt:lpstr>
      <vt:lpstr> </vt:lpstr>
      <vt:lpstr>Kiitos!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Jatko-opintoilta</dc:title>
  <dc:creator>Elorinne Jaana</dc:creator>
  <cp:lastModifiedBy>Elorinne Jaana</cp:lastModifiedBy>
  <cp:revision>4</cp:revision>
  <cp:lastPrinted>2023-11-23T07:21:01Z</cp:lastPrinted>
  <dcterms:created xsi:type="dcterms:W3CDTF">2023-08-29T10:45:57Z</dcterms:created>
  <dcterms:modified xsi:type="dcterms:W3CDTF">2023-12-01T07:43:07Z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0x010100984AF1CF025C044BA65DC8E635C67BEA</vt:lpwstr>
  </property>
  <property fmtid="{D5CDD505-2E9C-101B-9397-08002B2CF9AE}" pid="3" name="Order">
    <vt:r8>36100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</Properties>
</file>