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69194F-B9D5-4642-AB9F-C7444FC27692}" v="5" dt="2023-10-24T07:48:26.631"/>
    <p1510:client id="{5044546A-919E-9284-94B5-789BCF782C3C}" v="15" dt="2023-11-20T08:30:30.267"/>
    <p1510:client id="{A060FC4C-CB7C-414A-82DB-5C6CCC17FB23}" v="77" dt="2023-11-17T12:22:56.025"/>
    <p1510:client id="{BD451970-D4BB-4FB7-B33A-5A98A877C758}" v="2" dt="2023-11-20T11:18:22.817"/>
    <p1510:client id="{CFB569C5-7868-4F3A-B3DD-DF810865FC2B}" v="657" dt="2023-10-24T07:42:48.457"/>
    <p1510:client id="{D5B75BDE-AC3A-4D1B-87B0-02CB5B91FBBE}" v="1" dt="2023-10-24T07:44:07.184"/>
    <p1510:client id="{DC62F890-21A1-48D6-B525-3CAACC08A482}" v="86" dt="2023-11-20T08:48:48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E358057-9810-49E3-BFD4-A4A4999CA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50949C-F599-4B8B-933A-DC36FC28C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133600" y="685800"/>
            <a:ext cx="10058400" cy="5486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3" name="Graphic 14">
            <a:extLst>
              <a:ext uri="{FF2B5EF4-FFF2-40B4-BE49-F238E27FC236}">
                <a16:creationId xmlns:a16="http://schemas.microsoft.com/office/drawing/2014/main" id="{0EED4863-2C36-4368-8EC1-8981F71E1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7507" y="3422160"/>
            <a:ext cx="2743200" cy="2746621"/>
          </a:xfrm>
          <a:custGeom>
            <a:avLst/>
            <a:gdLst>
              <a:gd name="connsiteX0" fmla="*/ 2616327 w 2616326"/>
              <a:gd name="connsiteY0" fmla="*/ 634841 h 2618803"/>
              <a:gd name="connsiteX1" fmla="*/ 2616327 w 2616326"/>
              <a:gd name="connsiteY1" fmla="*/ 0 h 2618803"/>
              <a:gd name="connsiteX2" fmla="*/ 0 w 2616326"/>
              <a:gd name="connsiteY2" fmla="*/ 0 h 2618803"/>
              <a:gd name="connsiteX3" fmla="*/ 0 w 2616326"/>
              <a:gd name="connsiteY3" fmla="*/ 2618804 h 2618803"/>
              <a:gd name="connsiteX4" fmla="*/ 634270 w 2616326"/>
              <a:gd name="connsiteY4" fmla="*/ 2618804 h 2618803"/>
              <a:gd name="connsiteX5" fmla="*/ 2616327 w 2616326"/>
              <a:gd name="connsiteY5" fmla="*/ 634841 h 2618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16326" h="2618803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BCA50A-5298-4A7E-A04A-6668F03E1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77289" y="685797"/>
            <a:ext cx="118872" cy="15504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Graphic 14">
            <a:extLst>
              <a:ext uri="{FF2B5EF4-FFF2-40B4-BE49-F238E27FC236}">
                <a16:creationId xmlns:a16="http://schemas.microsoft.com/office/drawing/2014/main" id="{2929DB54-1BF0-4191-88B1-ADEBA6E9A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7507" y="3425580"/>
            <a:ext cx="2743200" cy="2746621"/>
          </a:xfrm>
          <a:custGeom>
            <a:avLst/>
            <a:gdLst>
              <a:gd name="connsiteX0" fmla="*/ 2616327 w 2616326"/>
              <a:gd name="connsiteY0" fmla="*/ 634841 h 2618803"/>
              <a:gd name="connsiteX1" fmla="*/ 2616327 w 2616326"/>
              <a:gd name="connsiteY1" fmla="*/ 0 h 2618803"/>
              <a:gd name="connsiteX2" fmla="*/ 0 w 2616326"/>
              <a:gd name="connsiteY2" fmla="*/ 0 h 2618803"/>
              <a:gd name="connsiteX3" fmla="*/ 0 w 2616326"/>
              <a:gd name="connsiteY3" fmla="*/ 2618804 h 2618803"/>
              <a:gd name="connsiteX4" fmla="*/ 634270 w 2616326"/>
              <a:gd name="connsiteY4" fmla="*/ 2618804 h 2618803"/>
              <a:gd name="connsiteX5" fmla="*/ 2616327 w 2616326"/>
              <a:gd name="connsiteY5" fmla="*/ 634841 h 2618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16326" h="2618803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BBE06B-52A9-428B-BA9D-8838EE1BF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73128" y="6172201"/>
            <a:ext cx="118872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sikko 1">
            <a:extLst>
              <a:ext uri="{FF2B5EF4-FFF2-40B4-BE49-F238E27FC236}">
                <a16:creationId xmlns:a16="http://schemas.microsoft.com/office/drawing/2014/main" id="{7EA59BCA-4A97-81CC-50A9-190470B8EC61}"/>
              </a:ext>
            </a:extLst>
          </p:cNvPr>
          <p:cNvSpPr txBox="1">
            <a:spLocks/>
          </p:cNvSpPr>
          <p:nvPr/>
        </p:nvSpPr>
        <p:spPr>
          <a:xfrm>
            <a:off x="6403073" y="1125744"/>
            <a:ext cx="5713502" cy="14295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i-FI" sz="4600" dirty="0">
              <a:ea typeface="Calibri Light"/>
              <a:cs typeface="Calibri Light"/>
            </a:endParaRPr>
          </a:p>
        </p:txBody>
      </p:sp>
      <p:sp>
        <p:nvSpPr>
          <p:cNvPr id="16" name="Otsikko 1">
            <a:extLst>
              <a:ext uri="{FF2B5EF4-FFF2-40B4-BE49-F238E27FC236}">
                <a16:creationId xmlns:a16="http://schemas.microsoft.com/office/drawing/2014/main" id="{EC38C80E-B9D6-314A-37EC-9085BD82E11E}"/>
              </a:ext>
            </a:extLst>
          </p:cNvPr>
          <p:cNvSpPr txBox="1">
            <a:spLocks/>
          </p:cNvSpPr>
          <p:nvPr/>
        </p:nvSpPr>
        <p:spPr>
          <a:xfrm>
            <a:off x="5699381" y="947091"/>
            <a:ext cx="6439823" cy="1274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2000" b="1" dirty="0">
                <a:ea typeface="Calibri Light"/>
                <a:cs typeface="Calibri Light"/>
              </a:rPr>
              <a:t>AVANTOUINTI SOPII LÄHES KAIKILLE, MUTTA JOS EPÄILET ONGELMIA TERVEYTESI SUHTEEN, NIIN KÄÄNNY ENSIN LÄÄKÄRIN PUOLEEN JA KESKUSTELE HARRASTUKSEN ALOITTAMISESTA.</a:t>
            </a:r>
            <a:endParaRPr lang="fi-FI" sz="2000" dirty="0"/>
          </a:p>
        </p:txBody>
      </p:sp>
      <p:sp>
        <p:nvSpPr>
          <p:cNvPr id="20" name="Alaotsikko 2">
            <a:extLst>
              <a:ext uri="{FF2B5EF4-FFF2-40B4-BE49-F238E27FC236}">
                <a16:creationId xmlns:a16="http://schemas.microsoft.com/office/drawing/2014/main" id="{1119D7BF-C3B8-8B4D-4DC4-796D656B2C12}"/>
              </a:ext>
            </a:extLst>
          </p:cNvPr>
          <p:cNvSpPr txBox="1">
            <a:spLocks/>
          </p:cNvSpPr>
          <p:nvPr/>
        </p:nvSpPr>
        <p:spPr>
          <a:xfrm>
            <a:off x="2130342" y="2620758"/>
            <a:ext cx="9986765" cy="32732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Calibri"/>
              <a:buChar char="•"/>
            </a:pPr>
            <a:r>
              <a:rPr lang="fi-FI" sz="2000" dirty="0">
                <a:ea typeface="Calibri"/>
                <a:cs typeface="Calibri"/>
              </a:rPr>
              <a:t>Avantouinnin vaikutukset ovat yksilöllisiä ja riippuvat avannossa käyntien määrästä, viipymisajasta ja saunomisesta. Kuuntele omaa kehoasi, jotta tunnistat, mikä on itselle sopivinta.</a:t>
            </a:r>
          </a:p>
          <a:p>
            <a:pPr marL="285750" indent="-285750" algn="l">
              <a:buFont typeface="Calibri"/>
              <a:buChar char="•"/>
            </a:pPr>
            <a:r>
              <a:rPr lang="fi-FI" sz="2000" dirty="0">
                <a:ea typeface="Calibri"/>
                <a:cs typeface="Calibri"/>
              </a:rPr>
              <a:t>Älä mene avantoon alkoholin vaikutuksen alaisena, flunssaisena, kuumeisena tai muuten sairaana. Neuvottele lääkärin kanssa avantouinnin aloittamisesta, jos sairasta sydän- ja verisuonisairauksia.</a:t>
            </a:r>
          </a:p>
          <a:p>
            <a:pPr marL="285750" indent="-285750" algn="l">
              <a:buFont typeface="Calibri"/>
              <a:buChar char="•"/>
            </a:pPr>
            <a:r>
              <a:rPr lang="fi-FI" sz="2000" dirty="0">
                <a:ea typeface="Calibri"/>
                <a:cs typeface="Calibri"/>
              </a:rPr>
              <a:t>Valvo lasten avantouintia. Lapsen hätääntyessä, saattaa uimataito unohtua.</a:t>
            </a:r>
          </a:p>
          <a:p>
            <a:pPr algn="l"/>
            <a:endParaRPr lang="fi-FI" sz="600">
              <a:ea typeface="Calibri"/>
              <a:cs typeface="Calibri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1125B68-B610-E49A-456E-7AA64103A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7672" y="108575"/>
            <a:ext cx="6633652" cy="638807"/>
          </a:xfrm>
        </p:spPr>
        <p:txBody>
          <a:bodyPr anchor="t">
            <a:normAutofit fontScale="90000"/>
          </a:bodyPr>
          <a:lstStyle/>
          <a:p>
            <a:pPr algn="l"/>
            <a:r>
              <a:rPr lang="fi-FI" sz="3600" b="1" dirty="0">
                <a:ea typeface="Calibri Light"/>
                <a:cs typeface="Calibri Light"/>
              </a:rPr>
              <a:t>AVANTOUINNIN TURVALLISUUSOHJEET</a:t>
            </a:r>
          </a:p>
        </p:txBody>
      </p:sp>
      <p:pic>
        <p:nvPicPr>
          <p:cNvPr id="8" name="Kuva 7" descr="Kuva, joka sisältää kohteen kuvakaappaus, Grafiikka, Suorakaide, sininen&#10;&#10;Kuvaus luotu automaattisesti">
            <a:extLst>
              <a:ext uri="{FF2B5EF4-FFF2-40B4-BE49-F238E27FC236}">
                <a16:creationId xmlns:a16="http://schemas.microsoft.com/office/drawing/2014/main" id="{A89E36F6-3533-56E1-16A2-6B9139162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90" y="-30396"/>
            <a:ext cx="4037714" cy="2265720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187B33CF-273A-1BB5-A853-4C7ECDA71BC1}"/>
              </a:ext>
            </a:extLst>
          </p:cNvPr>
          <p:cNvSpPr txBox="1"/>
          <p:nvPr/>
        </p:nvSpPr>
        <p:spPr>
          <a:xfrm>
            <a:off x="9821332" y="6335888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dirty="0">
                <a:cs typeface="Calibri"/>
              </a:rPr>
              <a:t>Lähteet: Valvira ja SUH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360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E358057-9810-49E3-BFD4-A4A4999CA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50949C-F599-4B8B-933A-DC36FC28C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133600" y="685800"/>
            <a:ext cx="10058400" cy="5486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7310FDC-C519-8302-3C84-6825F5BA7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0966" y="1957162"/>
            <a:ext cx="9563435" cy="440219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endParaRPr lang="fi-FI" sz="2000" dirty="0">
              <a:ea typeface="Calibri"/>
              <a:cs typeface="Calibri"/>
            </a:endParaRPr>
          </a:p>
          <a:p>
            <a:pPr marL="285750" indent="-285750" algn="l">
              <a:buFont typeface="Calibri"/>
              <a:buChar char="•"/>
            </a:pPr>
            <a:r>
              <a:rPr lang="fi-FI" sz="1400" dirty="0">
                <a:ea typeface="Calibri"/>
                <a:cs typeface="Calibri"/>
              </a:rPr>
              <a:t>Avantoon mennessä kannattaa käyttää jalkineita tai villasukkia. Uimareille on tarjolla erityisiä avantouintiin tarkoitettuja tossuja, jotka suojaavat myös liukastumisilta, teräviltä kiviltä ja suolalta. Käsineiden ja päähineen käyttäminen on suositeltavaa.</a:t>
            </a:r>
          </a:p>
          <a:p>
            <a:pPr marL="285750" indent="-285750" algn="l">
              <a:buFont typeface="Calibri"/>
              <a:buChar char="•"/>
            </a:pPr>
            <a:r>
              <a:rPr lang="fi-FI" sz="1400" dirty="0">
                <a:ea typeface="Calibri"/>
                <a:cs typeface="Calibri"/>
              </a:rPr>
              <a:t>Avantoon mennessä muista, että kulkutiet ja portaat voivat olla liukkaita. Kulje rauhallisesti ja varoen.</a:t>
            </a:r>
          </a:p>
          <a:p>
            <a:pPr marL="285750" indent="-285750" algn="l">
              <a:buFont typeface="Calibri"/>
              <a:buChar char="•"/>
            </a:pPr>
            <a:r>
              <a:rPr lang="fi-FI" sz="1400" dirty="0">
                <a:ea typeface="Calibri"/>
                <a:cs typeface="Calibri"/>
              </a:rPr>
              <a:t>Avantoa pidetään auki pumpulla, noudata annettuja ohjeita.</a:t>
            </a:r>
          </a:p>
          <a:p>
            <a:pPr marL="285750" indent="-285750" algn="l">
              <a:buFont typeface="Calibri"/>
              <a:buChar char="•"/>
            </a:pPr>
            <a:r>
              <a:rPr lang="fi-FI" sz="1400" dirty="0">
                <a:ea typeface="Calibri"/>
                <a:cs typeface="Calibri"/>
              </a:rPr>
              <a:t>Sukeltaminen ja pään kasteleminen avannossa ei ole suositeltavaa. Pään kastelu lisää lämmönluovutusta, josta voi olla seurauksena alilämpöisyys. Älä hyppää avantoon.</a:t>
            </a:r>
          </a:p>
          <a:p>
            <a:pPr marL="285750" indent="-285750" algn="l">
              <a:buFont typeface="Calibri"/>
              <a:buChar char="•"/>
            </a:pPr>
            <a:r>
              <a:rPr lang="fi-FI" sz="1400" dirty="0">
                <a:ea typeface="Calibri"/>
                <a:cs typeface="Calibri"/>
              </a:rPr>
              <a:t>Avannossa kannattaa ensimmäisillä kerroilla vain kastautua. Tottumattomille kylmä vesi voi aiheuttaa normaalia ja vaaratonta hengityksen salpautumista. Kun keho sopeutuu kylmään, voi avannossa oloaikaa pidentää.</a:t>
            </a:r>
          </a:p>
          <a:p>
            <a:pPr marL="285750" indent="-285750" algn="l">
              <a:buFont typeface="Calibri"/>
              <a:buChar char="•"/>
            </a:pPr>
            <a:r>
              <a:rPr lang="fi-FI" sz="1400" dirty="0">
                <a:ea typeface="Calibri"/>
                <a:cs typeface="Calibri"/>
              </a:rPr>
              <a:t>Muista, että kylmä vesi kangistaa nopeasti. Tarkkaile lihastesi toimintakykyä.</a:t>
            </a:r>
          </a:p>
          <a:p>
            <a:pPr marL="285750" indent="-285750" algn="l">
              <a:buFont typeface="Calibri"/>
              <a:buChar char="•"/>
            </a:pPr>
            <a:r>
              <a:rPr lang="fi-FI" sz="1400" dirty="0">
                <a:ea typeface="Calibri"/>
                <a:cs typeface="Calibri"/>
              </a:rPr>
              <a:t>Pukeudu lämpimästi avantouinnin jälkeen ja nauti tarvittaessa lämmintä juotavaa.</a:t>
            </a:r>
          </a:p>
          <a:p>
            <a:pPr marL="285750" indent="-285750" algn="l">
              <a:buFont typeface="Calibri"/>
              <a:buChar char="•"/>
            </a:pPr>
            <a:r>
              <a:rPr lang="fi-FI" sz="1400" dirty="0">
                <a:ea typeface="Calibri"/>
                <a:cs typeface="Calibri"/>
              </a:rPr>
              <a:t>Ilmoita avannon ylläpitäjälle heti havaitsemistasi puutteista turvallisuuden lisäämiseksi </a:t>
            </a:r>
            <a:r>
              <a:rPr lang="fi-FI" sz="1400" dirty="0" err="1">
                <a:ea typeface="Calibri"/>
                <a:cs typeface="Calibri"/>
              </a:rPr>
              <a:t>Zimmarin</a:t>
            </a:r>
            <a:r>
              <a:rPr lang="fi-FI" sz="1400" dirty="0">
                <a:ea typeface="Calibri"/>
                <a:cs typeface="Calibri"/>
              </a:rPr>
              <a:t> palvelupisteeseen.</a:t>
            </a:r>
            <a:endParaRPr lang="fi-FI" sz="14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 marL="285750" indent="-285750" algn="l">
              <a:buFont typeface="Calibri"/>
              <a:buChar char="•"/>
            </a:pPr>
            <a:r>
              <a:rPr lang="fi-FI" sz="1400" dirty="0">
                <a:ea typeface="Calibri"/>
                <a:cs typeface="Calibri"/>
              </a:rPr>
              <a:t>Saunasta ei ole hyvä mennä liian nopeasti avantoon eikä avannosta saunaan. Saunan ja avannon välinen lämpötilaero aiheuttaa sydämelle kovan rasituksen ja verenpaineen vaihtelu saattaa aiheuttaa huimauksen tunnetta.</a:t>
            </a:r>
          </a:p>
          <a:p>
            <a:pPr marL="285750" indent="-285750" algn="l">
              <a:buFont typeface="Calibri"/>
              <a:buChar char="•"/>
            </a:pPr>
            <a:r>
              <a:rPr lang="fi-FI" sz="1400" dirty="0">
                <a:ea typeface="Calibri"/>
                <a:cs typeface="Calibri"/>
              </a:rPr>
              <a:t>Tarvittaessa hälytä apua heti. Mieti ennakkoon, miten avun hälyttäminen käytännössä tapahtuu. Yleinen hätänumero on 112.</a:t>
            </a:r>
          </a:p>
          <a:p>
            <a:pPr algn="l"/>
            <a:endParaRPr lang="fi-FI" sz="600">
              <a:ea typeface="Calibri"/>
              <a:cs typeface="Calibri"/>
            </a:endParaRPr>
          </a:p>
        </p:txBody>
      </p:sp>
      <p:sp>
        <p:nvSpPr>
          <p:cNvPr id="13" name="Graphic 14">
            <a:extLst>
              <a:ext uri="{FF2B5EF4-FFF2-40B4-BE49-F238E27FC236}">
                <a16:creationId xmlns:a16="http://schemas.microsoft.com/office/drawing/2014/main" id="{0EED4863-2C36-4368-8EC1-8981F71E1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7507" y="3422160"/>
            <a:ext cx="2743200" cy="2746621"/>
          </a:xfrm>
          <a:custGeom>
            <a:avLst/>
            <a:gdLst>
              <a:gd name="connsiteX0" fmla="*/ 2616327 w 2616326"/>
              <a:gd name="connsiteY0" fmla="*/ 634841 h 2618803"/>
              <a:gd name="connsiteX1" fmla="*/ 2616327 w 2616326"/>
              <a:gd name="connsiteY1" fmla="*/ 0 h 2618803"/>
              <a:gd name="connsiteX2" fmla="*/ 0 w 2616326"/>
              <a:gd name="connsiteY2" fmla="*/ 0 h 2618803"/>
              <a:gd name="connsiteX3" fmla="*/ 0 w 2616326"/>
              <a:gd name="connsiteY3" fmla="*/ 2618804 h 2618803"/>
              <a:gd name="connsiteX4" fmla="*/ 634270 w 2616326"/>
              <a:gd name="connsiteY4" fmla="*/ 2618804 h 2618803"/>
              <a:gd name="connsiteX5" fmla="*/ 2616327 w 2616326"/>
              <a:gd name="connsiteY5" fmla="*/ 634841 h 2618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16326" h="2618803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Kuva 3" descr="Kuva, joka sisältää kohteen kuvakaappaus, Grafiikka, Suorakaide, sininen&#10;&#10;Kuvaus luotu automaattisesti">
            <a:extLst>
              <a:ext uri="{FF2B5EF4-FFF2-40B4-BE49-F238E27FC236}">
                <a16:creationId xmlns:a16="http://schemas.microsoft.com/office/drawing/2014/main" id="{5AAA3081-01F8-7F09-32E3-AEFE912635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90" y="-30396"/>
            <a:ext cx="4037714" cy="226572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EBCA50A-5298-4A7E-A04A-6668F03E1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77289" y="685797"/>
            <a:ext cx="118872" cy="15504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Graphic 14">
            <a:extLst>
              <a:ext uri="{FF2B5EF4-FFF2-40B4-BE49-F238E27FC236}">
                <a16:creationId xmlns:a16="http://schemas.microsoft.com/office/drawing/2014/main" id="{2929DB54-1BF0-4191-88B1-ADEBA6E9A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7507" y="3425580"/>
            <a:ext cx="2743200" cy="2746621"/>
          </a:xfrm>
          <a:custGeom>
            <a:avLst/>
            <a:gdLst>
              <a:gd name="connsiteX0" fmla="*/ 2616327 w 2616326"/>
              <a:gd name="connsiteY0" fmla="*/ 634841 h 2618803"/>
              <a:gd name="connsiteX1" fmla="*/ 2616327 w 2616326"/>
              <a:gd name="connsiteY1" fmla="*/ 0 h 2618803"/>
              <a:gd name="connsiteX2" fmla="*/ 0 w 2616326"/>
              <a:gd name="connsiteY2" fmla="*/ 0 h 2618803"/>
              <a:gd name="connsiteX3" fmla="*/ 0 w 2616326"/>
              <a:gd name="connsiteY3" fmla="*/ 2618804 h 2618803"/>
              <a:gd name="connsiteX4" fmla="*/ 634270 w 2616326"/>
              <a:gd name="connsiteY4" fmla="*/ 2618804 h 2618803"/>
              <a:gd name="connsiteX5" fmla="*/ 2616327 w 2616326"/>
              <a:gd name="connsiteY5" fmla="*/ 634841 h 2618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16326" h="2618803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BBE06B-52A9-428B-BA9D-8838EE1BF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73128" y="6172201"/>
            <a:ext cx="118872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sikko 1">
            <a:extLst>
              <a:ext uri="{FF2B5EF4-FFF2-40B4-BE49-F238E27FC236}">
                <a16:creationId xmlns:a16="http://schemas.microsoft.com/office/drawing/2014/main" id="{EC38C80E-B9D6-314A-37EC-9085BD82E11E}"/>
              </a:ext>
            </a:extLst>
          </p:cNvPr>
          <p:cNvSpPr txBox="1">
            <a:spLocks/>
          </p:cNvSpPr>
          <p:nvPr/>
        </p:nvSpPr>
        <p:spPr>
          <a:xfrm>
            <a:off x="5798159" y="58091"/>
            <a:ext cx="6397490" cy="1006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i-FI" sz="4600" dirty="0">
              <a:ea typeface="Calibri Light"/>
              <a:cs typeface="Calibri Light"/>
            </a:endParaRPr>
          </a:p>
        </p:txBody>
      </p:sp>
      <p:sp>
        <p:nvSpPr>
          <p:cNvPr id="6" name="Alaotsikko 2">
            <a:extLst>
              <a:ext uri="{FF2B5EF4-FFF2-40B4-BE49-F238E27FC236}">
                <a16:creationId xmlns:a16="http://schemas.microsoft.com/office/drawing/2014/main" id="{92D32AD6-57CE-92B5-8605-097B38ED5131}"/>
              </a:ext>
            </a:extLst>
          </p:cNvPr>
          <p:cNvSpPr txBox="1">
            <a:spLocks/>
          </p:cNvSpPr>
          <p:nvPr/>
        </p:nvSpPr>
        <p:spPr>
          <a:xfrm>
            <a:off x="5894812" y="740783"/>
            <a:ext cx="6388435" cy="17210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har char="•"/>
            </a:pPr>
            <a:r>
              <a:rPr lang="fi-FI" sz="1800" dirty="0">
                <a:ea typeface="Calibri"/>
                <a:cs typeface="Calibri"/>
              </a:rPr>
              <a:t>Lue ennen avantoon menoa ohjeet ja noudata niitä.</a:t>
            </a:r>
            <a:endParaRPr lang="fi-FI">
              <a:ea typeface="Calibri" panose="020F0502020204030204"/>
              <a:cs typeface="Calibri" panose="020F0502020204030204"/>
            </a:endParaRPr>
          </a:p>
          <a:p>
            <a:pPr marL="342900" indent="-342900" algn="l">
              <a:buChar char="•"/>
            </a:pPr>
            <a:r>
              <a:rPr lang="fi-FI" sz="1800" dirty="0">
                <a:ea typeface="Calibri"/>
                <a:cs typeface="Calibri"/>
              </a:rPr>
              <a:t>Lihaksistoa on hyvä lämmitellä ennen avantoon menoa liikkumalla esim. sauvakävellen tai hiihtäen.</a:t>
            </a:r>
          </a:p>
          <a:p>
            <a:pPr marL="342900" indent="-342900" algn="l">
              <a:buChar char="•"/>
            </a:pPr>
            <a:r>
              <a:rPr lang="fi-FI" sz="1800" dirty="0">
                <a:ea typeface="Calibri"/>
                <a:cs typeface="Calibri"/>
              </a:rPr>
              <a:t>Ota aina kaveri mukaan, kun menet avantoon. Jos jotain sattuu, kaveri voi auttaa.</a:t>
            </a:r>
          </a:p>
          <a:p>
            <a:pPr marL="228600" indent="-228600" algn="l">
              <a:buChar char="•"/>
            </a:pPr>
            <a:endParaRPr lang="fi-FI" sz="600">
              <a:ea typeface="Calibri"/>
              <a:cs typeface="Calibri"/>
            </a:endParaRPr>
          </a:p>
        </p:txBody>
      </p:sp>
      <p:sp>
        <p:nvSpPr>
          <p:cNvPr id="8" name="Otsikko 1">
            <a:extLst>
              <a:ext uri="{FF2B5EF4-FFF2-40B4-BE49-F238E27FC236}">
                <a16:creationId xmlns:a16="http://schemas.microsoft.com/office/drawing/2014/main" id="{939F6ECB-5658-43C2-832C-41E99446B08D}"/>
              </a:ext>
            </a:extLst>
          </p:cNvPr>
          <p:cNvSpPr txBox="1">
            <a:spLocks/>
          </p:cNvSpPr>
          <p:nvPr/>
        </p:nvSpPr>
        <p:spPr>
          <a:xfrm>
            <a:off x="5447672" y="108575"/>
            <a:ext cx="6633652" cy="63880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b="1" dirty="0">
                <a:ea typeface="Calibri Light"/>
                <a:cs typeface="Calibri Light"/>
              </a:rPr>
              <a:t>AVANTOUINNIN TURVALLISUUSOHJEET</a:t>
            </a:r>
          </a:p>
        </p:txBody>
      </p:sp>
    </p:spTree>
    <p:extLst>
      <p:ext uri="{BB962C8B-B14F-4D97-AF65-F5344CB8AC3E}">
        <p14:creationId xmlns:p14="http://schemas.microsoft.com/office/powerpoint/2010/main" val="2101511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4c94ca-b700-447b-8fe0-36079c1ad01a">
      <Terms xmlns="http://schemas.microsoft.com/office/infopath/2007/PartnerControls"/>
    </lcf76f155ced4ddcb4097134ff3c332f>
    <TaxCatchAll xmlns="d165797b-3749-43c0-9ed4-8b53ae10400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9709AFCD9F9B428EAF55517076F982" ma:contentTypeVersion="15" ma:contentTypeDescription="Create a new document." ma:contentTypeScope="" ma:versionID="d692767806642baf58d937f1abb5fb63">
  <xsd:schema xmlns:xsd="http://www.w3.org/2001/XMLSchema" xmlns:xs="http://www.w3.org/2001/XMLSchema" xmlns:p="http://schemas.microsoft.com/office/2006/metadata/properties" xmlns:ns2="af4c94ca-b700-447b-8fe0-36079c1ad01a" xmlns:ns3="d165797b-3749-43c0-9ed4-8b53ae10400d" targetNamespace="http://schemas.microsoft.com/office/2006/metadata/properties" ma:root="true" ma:fieldsID="f92874eb3d1fd4592a96be586bdc903e" ns2:_="" ns3:_="">
    <xsd:import namespace="af4c94ca-b700-447b-8fe0-36079c1ad01a"/>
    <xsd:import namespace="d165797b-3749-43c0-9ed4-8b53ae1040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c94ca-b700-447b-8fe0-36079c1ad0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a7283cf9-563c-44c1-abdc-51f983aacd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65797b-3749-43c0-9ed4-8b53ae10400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32793c3-a27d-4d81-ab93-034f0cab9428}" ma:internalName="TaxCatchAll" ma:showField="CatchAllData" ma:web="d165797b-3749-43c0-9ed4-8b53ae1040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0DD9BC-685B-4732-9D59-7951C5A35DCD}">
  <ds:schemaRefs>
    <ds:schemaRef ds:uri="http://schemas.microsoft.com/office/2006/metadata/properties"/>
    <ds:schemaRef ds:uri="http://schemas.microsoft.com/office/infopath/2007/PartnerControls"/>
    <ds:schemaRef ds:uri="af4c94ca-b700-447b-8fe0-36079c1ad01a"/>
    <ds:schemaRef ds:uri="d165797b-3749-43c0-9ed4-8b53ae10400d"/>
  </ds:schemaRefs>
</ds:datastoreItem>
</file>

<file path=customXml/itemProps2.xml><?xml version="1.0" encoding="utf-8"?>
<ds:datastoreItem xmlns:ds="http://schemas.openxmlformats.org/officeDocument/2006/customXml" ds:itemID="{56AB3953-5BF9-4946-84D4-6954BEEA37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4c94ca-b700-447b-8fe0-36079c1ad01a"/>
    <ds:schemaRef ds:uri="d165797b-3749-43c0-9ed4-8b53ae1040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808F24A-FF0A-4C02-AE18-C9E3A6715F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Laajakuva</PresentationFormat>
  <Paragraphs>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 theme</vt:lpstr>
      <vt:lpstr>AVANTOUINNIN TURVALLISUUSOHJEET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276</cp:revision>
  <dcterms:created xsi:type="dcterms:W3CDTF">2013-07-15T20:26:40Z</dcterms:created>
  <dcterms:modified xsi:type="dcterms:W3CDTF">2023-11-20T11:20:35Z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0x010100E29709AFCD9F9B428EAF55517076F982</vt:lpwstr>
  </property>
  <property fmtid="{D5CDD505-2E9C-101B-9397-08002B2CF9AE}" pid="3" name="MediaServiceImageTags">
    <vt:lpwstr/>
  </property>
</Properties>
</file>